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2" r:id="rId4"/>
  </p:sldMasterIdLst>
  <p:notesMasterIdLst>
    <p:notesMasterId r:id="rId60"/>
  </p:notesMasterIdLst>
  <p:handoutMasterIdLst>
    <p:handoutMasterId r:id="rId61"/>
  </p:handoutMasterIdLst>
  <p:sldIdLst>
    <p:sldId id="1450" r:id="rId5"/>
    <p:sldId id="1476" r:id="rId6"/>
    <p:sldId id="1532" r:id="rId7"/>
    <p:sldId id="1533" r:id="rId8"/>
    <p:sldId id="1451" r:id="rId9"/>
    <p:sldId id="1473" r:id="rId10"/>
    <p:sldId id="1500" r:id="rId11"/>
    <p:sldId id="1474" r:id="rId12"/>
    <p:sldId id="1475" r:id="rId13"/>
    <p:sldId id="1534" r:id="rId14"/>
    <p:sldId id="1535" r:id="rId15"/>
    <p:sldId id="1537" r:id="rId16"/>
    <p:sldId id="1538" r:id="rId17"/>
    <p:sldId id="1539" r:id="rId18"/>
    <p:sldId id="1540" r:id="rId19"/>
    <p:sldId id="1541" r:id="rId20"/>
    <p:sldId id="1543" r:id="rId21"/>
    <p:sldId id="1547" r:id="rId22"/>
    <p:sldId id="1542" r:id="rId23"/>
    <p:sldId id="1545" r:id="rId24"/>
    <p:sldId id="1544" r:id="rId25"/>
    <p:sldId id="1546" r:id="rId26"/>
    <p:sldId id="1548" r:id="rId27"/>
    <p:sldId id="1549" r:id="rId28"/>
    <p:sldId id="1550" r:id="rId29"/>
    <p:sldId id="1551" r:id="rId30"/>
    <p:sldId id="1491" r:id="rId31"/>
    <p:sldId id="1552" r:id="rId32"/>
    <p:sldId id="1553" r:id="rId33"/>
    <p:sldId id="1554" r:id="rId34"/>
    <p:sldId id="1555" r:id="rId35"/>
    <p:sldId id="1556" r:id="rId36"/>
    <p:sldId id="1557" r:id="rId37"/>
    <p:sldId id="1558" r:id="rId38"/>
    <p:sldId id="1559" r:id="rId39"/>
    <p:sldId id="1560" r:id="rId40"/>
    <p:sldId id="1561" r:id="rId41"/>
    <p:sldId id="1563" r:id="rId42"/>
    <p:sldId id="1564" r:id="rId43"/>
    <p:sldId id="1565" r:id="rId44"/>
    <p:sldId id="1566" r:id="rId45"/>
    <p:sldId id="1567" r:id="rId46"/>
    <p:sldId id="1573" r:id="rId47"/>
    <p:sldId id="1568" r:id="rId48"/>
    <p:sldId id="1569" r:id="rId49"/>
    <p:sldId id="1570" r:id="rId50"/>
    <p:sldId id="1571" r:id="rId51"/>
    <p:sldId id="1572" r:id="rId52"/>
    <p:sldId id="1574" r:id="rId53"/>
    <p:sldId id="1575" r:id="rId54"/>
    <p:sldId id="1577" r:id="rId55"/>
    <p:sldId id="1576" r:id="rId56"/>
    <p:sldId id="1578" r:id="rId57"/>
    <p:sldId id="1579" r:id="rId58"/>
    <p:sldId id="1326"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7052DD18-F4E7-4024-BA14-1FF04FDBFBC0}">
          <p14:sldIdLst>
            <p14:sldId id="1450"/>
            <p14:sldId id="1476"/>
            <p14:sldId id="1532"/>
            <p14:sldId id="1533"/>
            <p14:sldId id="1451"/>
            <p14:sldId id="1473"/>
            <p14:sldId id="1500"/>
            <p14:sldId id="1474"/>
            <p14:sldId id="1475"/>
            <p14:sldId id="1534"/>
            <p14:sldId id="1535"/>
            <p14:sldId id="1537"/>
            <p14:sldId id="1538"/>
            <p14:sldId id="1539"/>
            <p14:sldId id="1540"/>
            <p14:sldId id="1541"/>
            <p14:sldId id="1543"/>
            <p14:sldId id="1547"/>
            <p14:sldId id="1542"/>
            <p14:sldId id="1545"/>
            <p14:sldId id="1544"/>
            <p14:sldId id="1546"/>
            <p14:sldId id="1548"/>
            <p14:sldId id="1549"/>
            <p14:sldId id="1550"/>
            <p14:sldId id="1551"/>
            <p14:sldId id="1491"/>
            <p14:sldId id="1552"/>
            <p14:sldId id="1553"/>
            <p14:sldId id="1554"/>
            <p14:sldId id="1555"/>
            <p14:sldId id="1556"/>
            <p14:sldId id="1557"/>
            <p14:sldId id="1558"/>
            <p14:sldId id="1559"/>
            <p14:sldId id="1560"/>
            <p14:sldId id="1561"/>
            <p14:sldId id="1563"/>
            <p14:sldId id="1564"/>
            <p14:sldId id="1565"/>
            <p14:sldId id="1566"/>
            <p14:sldId id="1567"/>
            <p14:sldId id="1573"/>
            <p14:sldId id="1568"/>
            <p14:sldId id="1569"/>
            <p14:sldId id="1570"/>
            <p14:sldId id="1571"/>
            <p14:sldId id="1572"/>
            <p14:sldId id="1574"/>
            <p14:sldId id="1575"/>
            <p14:sldId id="1577"/>
            <p14:sldId id="1576"/>
            <p14:sldId id="1578"/>
            <p14:sldId id="1579"/>
            <p14:sldId id="1326"/>
          </p14:sldIdLst>
        </p14:section>
        <p14:section name="ボツ" id="{38A46FC0-F05B-4149-9E7C-A78E8D17D673}">
          <p14:sldIdLst/>
        </p14:section>
      </p14:sectionLst>
    </p:ext>
    <p:ext uri="{EFAFB233-063F-42B5-8137-9DF3F51BA10A}">
      <p15:sldGuideLst xmlns:p15="http://schemas.microsoft.com/office/powerpoint/2012/main">
        <p15:guide id="1" orient="horz" pos="2793" userDrawn="1">
          <p15:clr>
            <a:srgbClr val="A4A3A4"/>
          </p15:clr>
        </p15:guide>
        <p15:guide id="2" pos="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1A1A1A"/>
    <a:srgbClr val="FFFFFF"/>
    <a:srgbClr val="FF00FF"/>
    <a:srgbClr val="5C2D91"/>
    <a:srgbClr val="0070C0"/>
    <a:srgbClr val="E6E6E6"/>
    <a:srgbClr val="000000"/>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4" autoAdjust="0"/>
  </p:normalViewPr>
  <p:slideViewPr>
    <p:cSldViewPr snapToGrid="0">
      <p:cViewPr varScale="1">
        <p:scale>
          <a:sx n="101" d="100"/>
          <a:sy n="101" d="100"/>
        </p:scale>
        <p:origin x="484" y="60"/>
      </p:cViewPr>
      <p:guideLst>
        <p:guide orient="horz" pos="2793"/>
        <p:guide pos="37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deyuki Suzuki (K's Staff Inc.)" userId="S::v-hsuzu@microsoft.com::27183248-3204-4cf3-aed8-89616daeae16" providerId="AD" clId="Web-{FAAA5308-952D-400C-A76A-8B773B746CC9}"/>
    <pc:docChg chg="modSld">
      <pc:chgData name="Hideyuki Suzuki (K's Staff Inc.)" userId="S::v-hsuzu@microsoft.com::27183248-3204-4cf3-aed8-89616daeae16" providerId="AD" clId="Web-{FAAA5308-952D-400C-A76A-8B773B746CC9}" dt="2018-04-23T08:35:23.212" v="3"/>
      <pc:docMkLst>
        <pc:docMk/>
      </pc:docMkLst>
      <pc:sldChg chg="modSp">
        <pc:chgData name="Hideyuki Suzuki (K's Staff Inc.)" userId="S::v-hsuzu@microsoft.com::27183248-3204-4cf3-aed8-89616daeae16" providerId="AD" clId="Web-{FAAA5308-952D-400C-A76A-8B773B746CC9}" dt="2018-04-23T08:35:23.212" v="2"/>
        <pc:sldMkLst>
          <pc:docMk/>
          <pc:sldMk cId="3846077111" sldId="1468"/>
        </pc:sldMkLst>
        <pc:spChg chg="mod">
          <ac:chgData name="Hideyuki Suzuki (K's Staff Inc.)" userId="S::v-hsuzu@microsoft.com::27183248-3204-4cf3-aed8-89616daeae16" providerId="AD" clId="Web-{FAAA5308-952D-400C-A76A-8B773B746CC9}" dt="2018-04-23T08:35:23.212" v="2"/>
          <ac:spMkLst>
            <pc:docMk/>
            <pc:sldMk cId="3846077111" sldId="1468"/>
            <ac:spMk id="4" creationId="{19A4BDB0-8A15-4C9C-8AA8-411E73A8755F}"/>
          </ac:spMkLst>
        </pc:spChg>
      </pc:sldChg>
    </pc:docChg>
  </pc:docChgLst>
  <pc:docChgLst>
    <pc:chgData name="Hideyuki Suzuki (K's Staff Inc.)" userId="S::v-hsuzu@microsoft.com::27183248-3204-4cf3-aed8-89616daeae16" providerId="AD" clId="Web-{6E4CD097-34A8-4445-8745-8437CF1FED85}"/>
    <pc:docChg chg="modSld">
      <pc:chgData name="Hideyuki Suzuki (K's Staff Inc.)" userId="S::v-hsuzu@microsoft.com::27183248-3204-4cf3-aed8-89616daeae16" providerId="AD" clId="Web-{6E4CD097-34A8-4445-8745-8437CF1FED85}" dt="2018-04-23T08:31:21.069" v="43"/>
      <pc:docMkLst>
        <pc:docMk/>
      </pc:docMkLst>
      <pc:sldChg chg="modSp">
        <pc:chgData name="Hideyuki Suzuki (K's Staff Inc.)" userId="S::v-hsuzu@microsoft.com::27183248-3204-4cf3-aed8-89616daeae16" providerId="AD" clId="Web-{6E4CD097-34A8-4445-8745-8437CF1FED85}" dt="2018-04-23T08:31:21.069" v="42"/>
        <pc:sldMkLst>
          <pc:docMk/>
          <pc:sldMk cId="3846077111" sldId="1468"/>
        </pc:sldMkLst>
        <pc:spChg chg="mod">
          <ac:chgData name="Hideyuki Suzuki (K's Staff Inc.)" userId="S::v-hsuzu@microsoft.com::27183248-3204-4cf3-aed8-89616daeae16" providerId="AD" clId="Web-{6E4CD097-34A8-4445-8745-8437CF1FED85}" dt="2018-04-23T08:31:21.069" v="42"/>
          <ac:spMkLst>
            <pc:docMk/>
            <pc:sldMk cId="3846077111" sldId="1468"/>
            <ac:spMk id="4" creationId="{19A4BDB0-8A15-4C9C-8AA8-411E73A8755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5/20/2018 9:06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5/20/2018 7:49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フッター プレースホルダー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日付プレースホルダー 4"/>
          <p:cNvSpPr>
            <a:spLocks noGrp="1"/>
          </p:cNvSpPr>
          <p:nvPr>
            <p:ph type="dt" idx="11"/>
          </p:nvPr>
        </p:nvSpPr>
        <p:spPr/>
        <p:txBody>
          <a:bodyPr/>
          <a:lstStyle/>
          <a:p>
            <a:fld id="{38EEC551-8CDA-4EB6-89BB-2A86C9F091C8}" type="datetime8">
              <a:rPr lang="en-US" smtClean="0"/>
              <a:t>5/20/2018 7:49 PM</a:t>
            </a:fld>
            <a:endParaRPr lang="en-US"/>
          </a:p>
        </p:txBody>
      </p:sp>
      <p:sp>
        <p:nvSpPr>
          <p:cNvPr id="6" name="スライド番号プレースホルダー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9329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5/20/2018 7:50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2646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スライド">
    <p:bg>
      <p:bgPr>
        <a:solidFill>
          <a:srgbClr val="000000"/>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solidFill>
                  <a:schemeClr val="tx1"/>
                </a:solidFill>
                <a:latin typeface="+mj-lt"/>
                <a:ea typeface="+mj-ea"/>
              </a:defRPr>
            </a:lvl1pPr>
          </a:lstStyle>
          <a:p>
            <a:r>
              <a:rPr lang="ja-JP" altLang="en-US"/>
              <a:t>セッションタイトルを記入</a:t>
            </a:r>
            <a:endParaRPr lang="en-US"/>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7154341" y="328910"/>
            <a:ext cx="5005912" cy="849463"/>
          </a:xfrm>
        </p:spPr>
        <p:txBody>
          <a:bodyPr lIns="182880" tIns="146304" rIns="182880" bIns="146304"/>
          <a:lstStyle>
            <a:lvl1pPr marL="0" indent="0" algn="r">
              <a:buNone/>
              <a:defRPr sz="3600" baseline="0">
                <a:solidFill>
                  <a:schemeClr val="tx1"/>
                </a:solidFill>
                <a:latin typeface="+mj-lt"/>
                <a:ea typeface="+mj-ea"/>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ltLang="ja-JP"/>
              <a:t>Session</a:t>
            </a:r>
            <a:r>
              <a:rPr lang="en-US"/>
              <a:t> Number Here</a:t>
            </a:r>
          </a:p>
        </p:txBody>
      </p:sp>
      <p:pic>
        <p:nvPicPr>
          <p:cNvPr id="8" name="図 7"/>
          <p:cNvPicPr>
            <a:picLocks noChangeAspect="1"/>
          </p:cNvPicPr>
          <p:nvPr userDrawn="1"/>
        </p:nvPicPr>
        <p:blipFill>
          <a:blip r:embed="rId4"/>
          <a:stretch>
            <a:fillRect/>
          </a:stretch>
        </p:blipFill>
        <p:spPr>
          <a:xfrm>
            <a:off x="10322693" y="6521598"/>
            <a:ext cx="1945739" cy="269540"/>
          </a:xfrm>
          <a:prstGeom prst="rect">
            <a:avLst/>
          </a:prstGeom>
        </p:spPr>
      </p:pic>
      <p:sp>
        <p:nvSpPr>
          <p:cNvPr id="9" name="Text Placeholder 4"/>
          <p:cNvSpPr>
            <a:spLocks noGrp="1"/>
          </p:cNvSpPr>
          <p:nvPr>
            <p:ph type="body" sz="quarter" idx="14" hasCustomPrompt="1"/>
          </p:nvPr>
        </p:nvSpPr>
        <p:spPr>
          <a:xfrm>
            <a:off x="274701" y="5297462"/>
            <a:ext cx="10058337" cy="782792"/>
          </a:xfrm>
          <a:noFill/>
        </p:spPr>
        <p:txBody>
          <a:bodyPr lIns="146304" tIns="109728" rIns="146304" bIns="109728">
            <a:noAutofit/>
          </a:bodyPr>
          <a:lstStyle>
            <a:lvl1pPr marL="0" indent="0">
              <a:spcBef>
                <a:spcPts val="0"/>
              </a:spcBef>
              <a:buNone/>
              <a:defRPr sz="3600" spc="0" baseline="0">
                <a:gradFill>
                  <a:gsLst>
                    <a:gs pos="91000">
                      <a:schemeClr val="tx1"/>
                    </a:gs>
                    <a:gs pos="0">
                      <a:schemeClr val="tx1"/>
                    </a:gs>
                  </a:gsLst>
                  <a:lin ang="5400000" scaled="0"/>
                </a:gradFill>
                <a:latin typeface="+mn-ea"/>
                <a:ea typeface="+mn-ea"/>
              </a:defRPr>
            </a:lvl1pPr>
            <a:lvl2pPr marL="36000" indent="0">
              <a:spcBef>
                <a:spcPts val="0"/>
              </a:spcBef>
              <a:buFontTx/>
              <a:buNone/>
              <a:defRPr sz="2000"/>
            </a:lvl2pPr>
          </a:lstStyle>
          <a:p>
            <a:pPr lvl="0"/>
            <a:r>
              <a:rPr lang="ja-JP" altLang="en-US"/>
              <a:t>登壇者名を記入</a:t>
            </a:r>
            <a:endParaRPr lang="en-US" altLang="ja-JP"/>
          </a:p>
          <a:p>
            <a:pPr lvl="1"/>
            <a:endParaRPr lang="ja-JP" altLang="en-US"/>
          </a:p>
        </p:txBody>
      </p:sp>
      <p:sp>
        <p:nvSpPr>
          <p:cNvPr id="10" name="Text Placeholder 4"/>
          <p:cNvSpPr>
            <a:spLocks noGrp="1"/>
          </p:cNvSpPr>
          <p:nvPr>
            <p:ph type="body" sz="quarter" idx="15" hasCustomPrompt="1"/>
          </p:nvPr>
        </p:nvSpPr>
        <p:spPr>
          <a:xfrm>
            <a:off x="274701" y="4649390"/>
            <a:ext cx="10058337" cy="504056"/>
          </a:xfrm>
          <a:noFill/>
        </p:spPr>
        <p:txBody>
          <a:bodyPr lIns="146304" tIns="109728" rIns="146304" bIns="109728" anchor="b">
            <a:noAutofit/>
          </a:bodyPr>
          <a:lstStyle>
            <a:lvl1pPr marL="0" indent="0">
              <a:spcBef>
                <a:spcPts val="0"/>
              </a:spcBef>
              <a:buNone/>
              <a:defRPr sz="2400" spc="0" baseline="0">
                <a:gradFill>
                  <a:gsLst>
                    <a:gs pos="91000">
                      <a:schemeClr val="tx1"/>
                    </a:gs>
                    <a:gs pos="0">
                      <a:schemeClr val="tx1"/>
                    </a:gs>
                  </a:gsLst>
                  <a:lin ang="5400000" scaled="0"/>
                </a:gradFill>
                <a:latin typeface="+mn-ea"/>
                <a:ea typeface="+mn-ea"/>
              </a:defRPr>
            </a:lvl1pPr>
          </a:lstStyle>
          <a:p>
            <a:pPr lvl="0"/>
            <a:r>
              <a:rPr lang="ja-JP" altLang="en-US"/>
              <a:t>登壇者肩書きを記入</a:t>
            </a:r>
          </a:p>
        </p:txBody>
      </p:sp>
    </p:spTree>
    <p:extLst>
      <p:ext uri="{BB962C8B-B14F-4D97-AF65-F5344CB8AC3E}">
        <p14:creationId xmlns:p14="http://schemas.microsoft.com/office/powerpoint/2010/main" val="1306635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開発者向けコード">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D4F86746-9034-44F9-92A2-900006576D06}"/>
              </a:ext>
            </a:extLst>
          </p:cNvPr>
          <p:cNvGrpSpPr/>
          <p:nvPr userDrawn="1"/>
        </p:nvGrpSpPr>
        <p:grpSpPr>
          <a:xfrm>
            <a:off x="-1" y="-1489"/>
            <a:ext cx="12436475" cy="1160959"/>
            <a:chOff x="0" y="-1490828"/>
            <a:chExt cx="12436475" cy="1160959"/>
          </a:xfrm>
        </p:grpSpPr>
        <p:sp>
          <p:nvSpPr>
            <p:cNvPr id="10" name="正方形/長方形 9">
              <a:extLst>
                <a:ext uri="{FF2B5EF4-FFF2-40B4-BE49-F238E27FC236}">
                  <a16:creationId xmlns:a16="http://schemas.microsoft.com/office/drawing/2014/main" id="{1CD2F508-6A6F-4D6F-B9D3-E8A0EB972537}"/>
                </a:ext>
              </a:extLst>
            </p:cNvPr>
            <p:cNvSpPr/>
            <p:nvPr userDrawn="1"/>
          </p:nvSpPr>
          <p:spPr bwMode="auto">
            <a:xfrm>
              <a:off x="0" y="-1490828"/>
              <a:ext cx="12436475" cy="116095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320D9FF1-7902-4C4F-A20E-D51AB227E3A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2F2077CE-E27D-47C0-B7F2-9DEF456B8B0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hasCustomPrompt="1"/>
          </p:nvPr>
        </p:nvSpPr>
        <p:spPr>
          <a:xfrm>
            <a:off x="274638" y="1212850"/>
            <a:ext cx="11887200" cy="5302250"/>
          </a:xfrm>
        </p:spPr>
        <p:txBody>
          <a:bodyPr/>
          <a:lstStyle>
            <a:lvl1pPr marL="0" indent="0" defTabSz="431800">
              <a:spcBef>
                <a:spcPts val="0"/>
              </a:spcBef>
              <a:buNone/>
              <a:defRPr sz="3300">
                <a:gradFill>
                  <a:gsLst>
                    <a:gs pos="1250">
                      <a:schemeClr val="tx2"/>
                    </a:gs>
                    <a:gs pos="99000">
                      <a:schemeClr val="tx2"/>
                    </a:gs>
                  </a:gsLst>
                  <a:lin ang="5400000" scaled="0"/>
                </a:gradFill>
                <a:latin typeface="Consolas" panose="020B0609020204030204" pitchFamily="49" charset="0"/>
                <a:ea typeface="+mn-ea"/>
              </a:defRPr>
            </a:lvl1pPr>
            <a:lvl2pPr marL="432000" indent="0">
              <a:spcBef>
                <a:spcPts val="0"/>
              </a:spcBef>
              <a:buFontTx/>
              <a:buNone/>
              <a:tabLst>
                <a:tab pos="444500" algn="l"/>
              </a:tabLst>
              <a:defRPr sz="3300">
                <a:latin typeface="Consolas" panose="020B0609020204030204" pitchFamily="49" charset="0"/>
                <a:ea typeface="+mn-ea"/>
              </a:defRPr>
            </a:lvl2pPr>
            <a:lvl3pPr marL="864000" indent="0">
              <a:spcBef>
                <a:spcPts val="0"/>
              </a:spcBef>
              <a:buNone/>
              <a:defRPr sz="3300">
                <a:latin typeface="Consolas" panose="020B0609020204030204" pitchFamily="49" charset="0"/>
                <a:ea typeface="+mn-ea"/>
              </a:defRPr>
            </a:lvl3pPr>
            <a:lvl4pPr marL="1296000" indent="0">
              <a:spcBef>
                <a:spcPts val="0"/>
              </a:spcBef>
              <a:buNone/>
              <a:defRPr sz="3300">
                <a:latin typeface="Consolas" panose="020B0609020204030204" pitchFamily="49" charset="0"/>
                <a:ea typeface="+mn-ea"/>
              </a:defRPr>
            </a:lvl4pPr>
            <a:lvl5pPr marL="1728000" indent="0">
              <a:spcBef>
                <a:spcPts val="0"/>
              </a:spcBef>
              <a:buNone/>
              <a:defRPr sz="3300">
                <a:latin typeface="Consolas" panose="020B0609020204030204" pitchFamily="49" charset="0"/>
                <a:ea typeface="+mn-ea"/>
              </a:defRPr>
            </a:lvl5pPr>
            <a:lvl6pPr marL="2160000" indent="0">
              <a:spcBef>
                <a:spcPts val="0"/>
              </a:spcBef>
              <a:buFontTx/>
              <a:buNone/>
              <a:defRPr sz="3300">
                <a:latin typeface="Consolas" panose="020B0609020204030204" pitchFamily="49" charset="0"/>
              </a:defRPr>
            </a:lvl6pPr>
          </a:lstStyle>
          <a:p>
            <a:pPr lvl="0"/>
            <a:r>
              <a:rPr lang="en-US"/>
              <a:t>Consolas</a:t>
            </a:r>
          </a:p>
          <a:p>
            <a:pPr lvl="1"/>
            <a:r>
              <a:rPr lang="en-US"/>
              <a:t>Consolas</a:t>
            </a:r>
          </a:p>
          <a:p>
            <a:pPr lvl="2"/>
            <a:r>
              <a:rPr lang="en-US" altLang="ja-JP"/>
              <a:t>Consolas</a:t>
            </a:r>
          </a:p>
          <a:p>
            <a:pPr lvl="3"/>
            <a:r>
              <a:rPr lang="en-US" altLang="ja-JP"/>
              <a:t>Consolas</a:t>
            </a:r>
          </a:p>
          <a:p>
            <a:pPr lvl="4"/>
            <a:r>
              <a:rPr lang="en-US" altLang="ja-JP"/>
              <a:t>Consolas</a:t>
            </a:r>
          </a:p>
          <a:p>
            <a:pPr lvl="5"/>
            <a:r>
              <a:rPr lang="en-US" sz="3300">
                <a:latin typeface="Consolas" panose="020B0609020204030204" pitchFamily="49" charset="0"/>
              </a:rPr>
              <a:t>Consolas</a:t>
            </a:r>
            <a:endParaRPr lang="en-US"/>
          </a:p>
        </p:txBody>
      </p:sp>
      <p:sp>
        <p:nvSpPr>
          <p:cNvPr id="13" name="TextBox 12">
            <a:extLst>
              <a:ext uri="{FF2B5EF4-FFF2-40B4-BE49-F238E27FC236}">
                <a16:creationId xmlns:a16="http://schemas.microsoft.com/office/drawing/2014/main" id="{1FABE2A8-20CE-45EE-A5B8-B63BDDFA2191}"/>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269161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4631DA42-6835-452C-B5A2-6E5BC25716DC}"/>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3A6EA188-75CE-4E4E-8675-108C39E0D203}"/>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6AA5F9C9-A535-4942-9E0F-FEC61B45F01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DE85F1F0-FD75-4580-9187-25EB8492EAE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2" name="TextBox 11">
            <a:extLst>
              <a:ext uri="{FF2B5EF4-FFF2-40B4-BE49-F238E27FC236}">
                <a16:creationId xmlns:a16="http://schemas.microsoft.com/office/drawing/2014/main" id="{5B4F10DE-6BD1-4053-9F5E-EA2CC4248E24}"/>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1808513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A8D1B2DD-F8C0-43C0-A1C7-3863A72B80F1}"/>
              </a:ext>
            </a:extLst>
          </p:cNvPr>
          <p:cNvGrpSpPr/>
          <p:nvPr userDrawn="1"/>
        </p:nvGrpSpPr>
        <p:grpSpPr>
          <a:xfrm>
            <a:off x="0" y="-1290"/>
            <a:ext cx="12436475" cy="1160959"/>
            <a:chOff x="0" y="-1490828"/>
            <a:chExt cx="12436475" cy="1160959"/>
          </a:xfrm>
        </p:grpSpPr>
        <p:sp>
          <p:nvSpPr>
            <p:cNvPr id="8" name="正方形/長方形 7">
              <a:extLst>
                <a:ext uri="{FF2B5EF4-FFF2-40B4-BE49-F238E27FC236}">
                  <a16:creationId xmlns:a16="http://schemas.microsoft.com/office/drawing/2014/main" id="{6674A668-A6EC-4FC4-AED7-B8D4EBD2D0A6}"/>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図 8">
              <a:extLst>
                <a:ext uri="{FF2B5EF4-FFF2-40B4-BE49-F238E27FC236}">
                  <a16:creationId xmlns:a16="http://schemas.microsoft.com/office/drawing/2014/main" id="{ACF8C433-D77E-4A57-9C36-3264C5BB8C3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0" name="図 9">
              <a:extLst>
                <a:ext uri="{FF2B5EF4-FFF2-40B4-BE49-F238E27FC236}">
                  <a16:creationId xmlns:a16="http://schemas.microsoft.com/office/drawing/2014/main" id="{716B24BE-F2CE-4282-B236-AD4D9C4B841F}"/>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12" name="TextBox 11">
            <a:extLst>
              <a:ext uri="{FF2B5EF4-FFF2-40B4-BE49-F238E27FC236}">
                <a16:creationId xmlns:a16="http://schemas.microsoft.com/office/drawing/2014/main" id="{94EC590A-1CA3-42B4-8ACD-A2DCAB3CD487}"/>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973935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5A4481E2-D059-4F5E-B7D0-9F19B5672338}"/>
              </a:ext>
            </a:extLst>
          </p:cNvPr>
          <p:cNvGrpSpPr/>
          <p:nvPr userDrawn="1"/>
        </p:nvGrpSpPr>
        <p:grpSpPr>
          <a:xfrm>
            <a:off x="0" y="-1290"/>
            <a:ext cx="12436475" cy="1160959"/>
            <a:chOff x="0" y="-1490828"/>
            <a:chExt cx="12436475" cy="1160959"/>
          </a:xfrm>
        </p:grpSpPr>
        <p:sp>
          <p:nvSpPr>
            <p:cNvPr id="6" name="正方形/長方形 5">
              <a:extLst>
                <a:ext uri="{FF2B5EF4-FFF2-40B4-BE49-F238E27FC236}">
                  <a16:creationId xmlns:a16="http://schemas.microsoft.com/office/drawing/2014/main" id="{C8E6F313-D1C5-4A4B-A305-277C9409D8AA}"/>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図 6">
              <a:extLst>
                <a:ext uri="{FF2B5EF4-FFF2-40B4-BE49-F238E27FC236}">
                  <a16:creationId xmlns:a16="http://schemas.microsoft.com/office/drawing/2014/main" id="{344ABBE8-8F79-4B06-BA94-AAF4935A155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8" name="図 7">
              <a:extLst>
                <a:ext uri="{FF2B5EF4-FFF2-40B4-BE49-F238E27FC236}">
                  <a16:creationId xmlns:a16="http://schemas.microsoft.com/office/drawing/2014/main" id="{0F1EADAF-09A1-428F-A578-38363FAAA080}"/>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
        <p:nvSpPr>
          <p:cNvPr id="10" name="TextBox 9">
            <a:extLst>
              <a:ext uri="{FF2B5EF4-FFF2-40B4-BE49-F238E27FC236}">
                <a16:creationId xmlns:a16="http://schemas.microsoft.com/office/drawing/2014/main" id="{8A64DD0E-6868-413B-A94A-578A8623EA6D}"/>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253555214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ブランク アクセントカラー">
    <p:bg>
      <p:bgPr>
        <a:solidFill>
          <a:schemeClr val="accent1"/>
        </a:solidFill>
        <a:effectLst/>
      </p:bgPr>
    </p:bg>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26E456-A05A-4EAB-9438-4EC5C0D3F461}"/>
              </a:ext>
            </a:extLst>
          </p:cNvPr>
          <p:cNvSpPr/>
          <p:nvPr userDrawn="1"/>
        </p:nvSpPr>
        <p:spPr bwMode="auto">
          <a:xfrm>
            <a:off x="10178677" y="6377582"/>
            <a:ext cx="2232248" cy="55593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図 2">
            <a:extLst>
              <a:ext uri="{FF2B5EF4-FFF2-40B4-BE49-F238E27FC236}">
                <a16:creationId xmlns:a16="http://schemas.microsoft.com/office/drawing/2014/main" id="{67BB30B1-06E6-45D6-9C24-D032697F5985}"/>
              </a:ext>
            </a:extLst>
          </p:cNvPr>
          <p:cNvPicPr>
            <a:picLocks noChangeAspect="1"/>
          </p:cNvPicPr>
          <p:nvPr userDrawn="1"/>
        </p:nvPicPr>
        <p:blipFill>
          <a:blip r:embed="rId2"/>
          <a:stretch>
            <a:fillRect/>
          </a:stretch>
        </p:blipFill>
        <p:spPr>
          <a:xfrm>
            <a:off x="10320669" y="6521598"/>
            <a:ext cx="1946241" cy="269609"/>
          </a:xfrm>
          <a:prstGeom prst="rect">
            <a:avLst/>
          </a:prstGeom>
        </p:spPr>
      </p:pic>
      <p:sp>
        <p:nvSpPr>
          <p:cNvPr id="5" name="TextBox 4">
            <a:extLst>
              <a:ext uri="{FF2B5EF4-FFF2-40B4-BE49-F238E27FC236}">
                <a16:creationId xmlns:a16="http://schemas.microsoft.com/office/drawing/2014/main" id="{D639333F-3A3A-40AA-9B85-ABF3EF7532A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433074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右半分写真 薄灰色">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849463"/>
          </a:xfrm>
        </p:spPr>
        <p:txBody>
          <a:bodyPr>
            <a:spAutoFit/>
          </a:bodyPr>
          <a:lstStyle>
            <a:lvl1pPr>
              <a:defRPr sz="4800" baseline="0">
                <a:gradFill>
                  <a:gsLst>
                    <a:gs pos="1250">
                      <a:schemeClr val="tx1"/>
                    </a:gs>
                    <a:gs pos="100000">
                      <a:schemeClr val="tx1"/>
                    </a:gs>
                  </a:gsLst>
                  <a:lin ang="5400000" scaled="0"/>
                </a:gradFill>
                <a:latin typeface="+mj-lt"/>
                <a:ea typeface="+mj-ea"/>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ja-JP" altLang="en-US"/>
              <a:t>図を追加</a:t>
            </a:r>
            <a:endParaRPr lang="en-US"/>
          </a:p>
        </p:txBody>
      </p:sp>
    </p:spTree>
    <p:extLst>
      <p:ext uri="{BB962C8B-B14F-4D97-AF65-F5344CB8AC3E}">
        <p14:creationId xmlns:p14="http://schemas.microsoft.com/office/powerpoint/2010/main" val="174141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Tree>
    <p:extLst>
      <p:ext uri="{BB962C8B-B14F-4D97-AF65-F5344CB8AC3E}">
        <p14:creationId xmlns:p14="http://schemas.microsoft.com/office/powerpoint/2010/main" val="944509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633375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173951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締めのスライド">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69565" y="6181418"/>
            <a:ext cx="11887199" cy="457048"/>
          </a:xfrm>
          <a:prstGeom prst="rect">
            <a:avLst/>
          </a:prstGeom>
          <a:noFill/>
          <a:ln w="12700">
            <a:noFill/>
            <a:miter lim="800000"/>
            <a:headEnd type="none" w="sm" len="sm"/>
            <a:tailEnd type="none" w="sm" len="sm"/>
          </a:ln>
          <a:effectLst/>
        </p:spPr>
        <p:txBody>
          <a:bodyPr vert="horz" wrap="square" lIns="182880" tIns="146304" rIns="182880" bIns="146304" numCol="1" anchor="ctr" anchorCtr="0" compatLnSpc="1">
            <a:prstTxWarp prst="textNoShape">
              <a:avLst/>
            </a:prstTxWarp>
            <a:spAutoFit/>
          </a:bodyPr>
          <a:lstStyle/>
          <a:p>
            <a:pPr defTabSz="932290" eaLnBrk="0" hangingPunct="0"/>
            <a:r>
              <a:rPr lang="en-US" sz="1050">
                <a:solidFill>
                  <a:schemeClr val="bg1"/>
                </a:solidFill>
                <a:latin typeface="+mn-lt"/>
                <a:ea typeface="+mn-ea"/>
                <a:cs typeface="Segoe UI" panose="020B0502040204020203" pitchFamily="34" charset="0"/>
              </a:rPr>
              <a:t>© 2018 Microsoft Corporation. All rights reserved. </a:t>
            </a:r>
          </a:p>
        </p:txBody>
      </p:sp>
      <p:pic>
        <p:nvPicPr>
          <p:cNvPr id="5" name="Picture 4"/>
          <p:cNvPicPr>
            <a:picLocks noChangeAspect="1"/>
          </p:cNvPicPr>
          <p:nvPr userDrawn="1"/>
        </p:nvPicPr>
        <p:blipFill>
          <a:blip r:embed="rId2"/>
          <a:stretch>
            <a:fillRect/>
          </a:stretch>
        </p:blipFill>
        <p:spPr bwMode="invGray">
          <a:xfrm>
            <a:off x="97557" y="112886"/>
            <a:ext cx="2029696" cy="746611"/>
          </a:xfrm>
          <a:prstGeom prst="rect">
            <a:avLst/>
          </a:prstGeom>
        </p:spPr>
      </p:pic>
      <p:sp>
        <p:nvSpPr>
          <p:cNvPr id="4" name="正方形/長方形 3"/>
          <p:cNvSpPr/>
          <p:nvPr userDrawn="1"/>
        </p:nvSpPr>
        <p:spPr>
          <a:xfrm>
            <a:off x="242773" y="6589941"/>
            <a:ext cx="10800000" cy="246221"/>
          </a:xfrm>
          <a:prstGeom prst="rect">
            <a:avLst/>
          </a:prstGeom>
        </p:spPr>
        <p:txBody>
          <a:bodyPr wrap="square">
            <a:spAutoFit/>
          </a:bodyPr>
          <a:lstStyle/>
          <a:p>
            <a:pPr algn="l"/>
            <a:r>
              <a:rPr lang="ja-JP" altLang="en-US" sz="1000">
                <a:solidFill>
                  <a:schemeClr val="bg1"/>
                </a:solidFill>
                <a:latin typeface="+mn-lt"/>
                <a:ea typeface="+mn-ea"/>
              </a:rPr>
              <a:t>本情報の内容（添付文書、リンク先などを含む）は、作成日時点でのものであり、予告なく変更される場合があります。</a:t>
            </a:r>
          </a:p>
        </p:txBody>
      </p:sp>
      <p:sp>
        <p:nvSpPr>
          <p:cNvPr id="3" name="正方形/長方形 2">
            <a:extLst>
              <a:ext uri="{FF2B5EF4-FFF2-40B4-BE49-F238E27FC236}">
                <a16:creationId xmlns:a16="http://schemas.microsoft.com/office/drawing/2014/main" id="{C5321303-44AF-4494-802A-77CED2A69813}"/>
              </a:ext>
            </a:extLst>
          </p:cNvPr>
          <p:cNvSpPr/>
          <p:nvPr userDrawn="1"/>
        </p:nvSpPr>
        <p:spPr bwMode="auto">
          <a:xfrm>
            <a:off x="10178677" y="6377582"/>
            <a:ext cx="2232248" cy="555932"/>
          </a:xfrm>
          <a:prstGeom prst="rect">
            <a:avLst/>
          </a:prstGeom>
          <a:solidFill>
            <a:srgbClr val="1A1A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図 5">
            <a:extLst>
              <a:ext uri="{FF2B5EF4-FFF2-40B4-BE49-F238E27FC236}">
                <a16:creationId xmlns:a16="http://schemas.microsoft.com/office/drawing/2014/main" id="{A9F34732-76A6-4243-BECD-454BD24882E8}"/>
              </a:ext>
            </a:extLst>
          </p:cNvPr>
          <p:cNvPicPr>
            <a:picLocks noChangeAspect="1"/>
          </p:cNvPicPr>
          <p:nvPr userDrawn="1"/>
        </p:nvPicPr>
        <p:blipFill>
          <a:blip r:embed="rId3"/>
          <a:stretch>
            <a:fillRect/>
          </a:stretch>
        </p:blipFill>
        <p:spPr>
          <a:xfrm>
            <a:off x="10320669" y="6521598"/>
            <a:ext cx="1946241" cy="269609"/>
          </a:xfrm>
          <a:prstGeom prst="rect">
            <a:avLst/>
          </a:prstGeom>
        </p:spPr>
      </p:pic>
      <p:sp>
        <p:nvSpPr>
          <p:cNvPr id="7" name="TextBox 6">
            <a:extLst>
              <a:ext uri="{FF2B5EF4-FFF2-40B4-BE49-F238E27FC236}">
                <a16:creationId xmlns:a16="http://schemas.microsoft.com/office/drawing/2014/main" id="{0F538C03-A325-4303-A8C6-C983572175B6}"/>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85858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中見出し">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t>Section title</a:t>
            </a:r>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4277632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黒背景 ノート">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07133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mn-lt"/>
                <a:ea typeface="+mn-ea"/>
                <a:cs typeface="Segoe UI" pitchFamily="34" charset="0"/>
              </a:defRPr>
            </a:lvl1pPr>
            <a:lvl2pPr marL="571500" indent="-280988">
              <a:buClr>
                <a:schemeClr val="tx1"/>
              </a:buClr>
              <a:buSzPct val="90000"/>
              <a:buFont typeface="Arial" pitchFamily="34" charset="0"/>
              <a:buChar char="•"/>
              <a:defRPr sz="2400">
                <a:gradFill>
                  <a:gsLst>
                    <a:gs pos="1250">
                      <a:schemeClr val="tx1"/>
                    </a:gs>
                    <a:gs pos="100000">
                      <a:schemeClr val="tx1"/>
                    </a:gs>
                  </a:gsLst>
                  <a:lin ang="5400000" scaled="0"/>
                </a:gradFill>
                <a:latin typeface="+mn-lt"/>
                <a:ea typeface="+mn-ea"/>
                <a:cs typeface="Segoe UI" pitchFamily="34" charset="0"/>
              </a:defRPr>
            </a:lvl2pPr>
            <a:lvl3pPr marL="862013" indent="-290513">
              <a:buClr>
                <a:schemeClr val="tx1"/>
              </a:buClr>
              <a:buSzPct val="90000"/>
              <a:buFont typeface="Arial" pitchFamily="34" charset="0"/>
              <a:buChar char="•"/>
              <a:defRPr sz="2000">
                <a:gradFill>
                  <a:gsLst>
                    <a:gs pos="1250">
                      <a:schemeClr val="tx1"/>
                    </a:gs>
                    <a:gs pos="100000">
                      <a:schemeClr val="tx1"/>
                    </a:gs>
                  </a:gsLst>
                  <a:lin ang="5400000" scaled="0"/>
                </a:gradFill>
                <a:latin typeface="+mn-lt"/>
                <a:ea typeface="+mn-ea"/>
                <a:cs typeface="Segoe UI" pitchFamily="34" charset="0"/>
              </a:defRPr>
            </a:lvl3pPr>
            <a:lvl4pPr marL="10906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4pPr>
            <a:lvl5pPr marL="1319213" indent="-228600">
              <a:buClr>
                <a:schemeClr val="tx1"/>
              </a:buClr>
              <a:buSzPct val="90000"/>
              <a:buFont typeface="Arial" pitchFamily="34" charset="0"/>
              <a:buChar char="•"/>
              <a:defRPr sz="1800">
                <a:gradFill>
                  <a:gsLst>
                    <a:gs pos="1250">
                      <a:schemeClr val="tx1"/>
                    </a:gs>
                    <a:gs pos="100000">
                      <a:schemeClr val="tx1"/>
                    </a:gs>
                  </a:gsLst>
                  <a:lin ang="5400000" scaled="0"/>
                </a:gradFill>
                <a:latin typeface="+mn-lt"/>
                <a:ea typeface="+mn-ea"/>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ea"/>
                <a:ea typeface="+mj-ea"/>
                <a:cs typeface="Segoe UI"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6016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86528" y="1913086"/>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5" name="テキスト プレースホルダー 4">
            <a:extLst>
              <a:ext uri="{FF2B5EF4-FFF2-40B4-BE49-F238E27FC236}">
                <a16:creationId xmlns:a16="http://schemas.microsoft.com/office/drawing/2014/main" id="{5B8C8B14-8AA2-4D09-85D6-ACED6DC723B7}"/>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415327619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サブタイトルとコンテンツ">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mj-lt"/>
                <a:ea typeface="+mj-ea"/>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279400" y="191770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5" name="テキスト プレースホルダー 4">
            <a:extLst>
              <a:ext uri="{FF2B5EF4-FFF2-40B4-BE49-F238E27FC236}">
                <a16:creationId xmlns:a16="http://schemas.microsoft.com/office/drawing/2014/main" id="{B113EA82-31D7-4928-A461-35AB4A29B956}"/>
              </a:ext>
            </a:extLst>
          </p:cNvPr>
          <p:cNvSpPr>
            <a:spLocks noGrp="1"/>
          </p:cNvSpPr>
          <p:nvPr>
            <p:ph type="body" sz="quarter" idx="11"/>
          </p:nvPr>
        </p:nvSpPr>
        <p:spPr>
          <a:xfrm>
            <a:off x="274637" y="1174422"/>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362224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サブタイトルのみ">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buFontTx/>
              <a:buNone/>
              <a:defRPr>
                <a:latin typeface="+mj-lt"/>
                <a:ea typeface="+mj-ea"/>
              </a:defRPr>
            </a:lvl1pPr>
          </a:lstStyle>
          <a:p>
            <a:r>
              <a:rPr lang="ja-JP" altLang="en-US"/>
              <a:t>マスター タイトルの書式設定</a:t>
            </a:r>
            <a:endParaRPr lang="en-US"/>
          </a:p>
        </p:txBody>
      </p:sp>
      <p:sp>
        <p:nvSpPr>
          <p:cNvPr id="5" name="テキスト プレースホルダー 4">
            <a:extLst>
              <a:ext uri="{FF2B5EF4-FFF2-40B4-BE49-F238E27FC236}">
                <a16:creationId xmlns:a16="http://schemas.microsoft.com/office/drawing/2014/main" id="{12B22D31-6BFD-4AAA-A216-E9594001E8B1}"/>
              </a:ext>
            </a:extLst>
          </p:cNvPr>
          <p:cNvSpPr>
            <a:spLocks noGrp="1"/>
          </p:cNvSpPr>
          <p:nvPr>
            <p:ph type="body" sz="quarter" idx="11"/>
          </p:nvPr>
        </p:nvSpPr>
        <p:spPr>
          <a:xfrm>
            <a:off x="274637" y="1048990"/>
            <a:ext cx="11887200" cy="738664"/>
          </a:xfrm>
        </p:spPr>
        <p:txBody>
          <a:bodyPr/>
          <a:lstStyle>
            <a:lvl1pPr marL="0" indent="0">
              <a:buFontTx/>
              <a:buNone/>
              <a:defRPr sz="3600"/>
            </a:lvl1pPr>
          </a:lstStyle>
          <a:p>
            <a:pPr lvl="0"/>
            <a:r>
              <a:rPr kumimoji="1" lang="ja-JP" altLang="en-US"/>
              <a:t>マスター テキストの書式設定</a:t>
            </a:r>
          </a:p>
        </p:txBody>
      </p:sp>
    </p:spTree>
    <p:extLst>
      <p:ext uri="{BB962C8B-B14F-4D97-AF65-F5344CB8AC3E}">
        <p14:creationId xmlns:p14="http://schemas.microsoft.com/office/powerpoint/2010/main" val="1888245450"/>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デモ">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Demo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
        <p:nvSpPr>
          <p:cNvPr id="6" name="テキスト プレースホルダー 14">
            <a:extLst>
              <a:ext uri="{FF2B5EF4-FFF2-40B4-BE49-F238E27FC236}">
                <a16:creationId xmlns:a16="http://schemas.microsoft.com/office/drawing/2014/main" id="{51EEE6E7-9855-4E6F-8E12-77FC5122D603}"/>
              </a:ext>
            </a:extLst>
          </p:cNvPr>
          <p:cNvSpPr>
            <a:spLocks noGrp="1"/>
          </p:cNvSpPr>
          <p:nvPr>
            <p:ph type="body" sz="quarter" idx="11" hasCustomPrompt="1"/>
          </p:nvPr>
        </p:nvSpPr>
        <p:spPr>
          <a:xfrm>
            <a:off x="601613" y="4433366"/>
            <a:ext cx="10574338" cy="677108"/>
          </a:xfrm>
        </p:spPr>
        <p:txBody>
          <a:bodyPr/>
          <a:lstStyle>
            <a:lvl1pPr marL="0" indent="0">
              <a:buNone/>
              <a:defRPr sz="3200"/>
            </a:lvl1pPr>
          </a:lstStyle>
          <a:p>
            <a:r>
              <a:rPr kumimoji="1" lang="en-US" altLang="ja-JP"/>
              <a:t>Demo Speaker name</a:t>
            </a:r>
            <a:endParaRPr kumimoji="1" lang="ja-JP" altLang="en-US"/>
          </a:p>
        </p:txBody>
      </p:sp>
    </p:spTree>
    <p:extLst>
      <p:ext uri="{BB962C8B-B14F-4D97-AF65-F5344CB8AC3E}">
        <p14:creationId xmlns:p14="http://schemas.microsoft.com/office/powerpoint/2010/main" val="507773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ビデオ">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tx1"/>
                </a:solidFill>
                <a:latin typeface="+mj-lt"/>
                <a:ea typeface="+mj-ea"/>
              </a:defRPr>
            </a:lvl1pPr>
          </a:lstStyle>
          <a:p>
            <a:r>
              <a:rPr lang="en-US" altLang="ja-JP"/>
              <a:t>Video title</a:t>
            </a:r>
            <a:endParaRPr lang="en-US"/>
          </a:p>
        </p:txBody>
      </p:sp>
      <p:pic>
        <p:nvPicPr>
          <p:cNvPr id="5" name="図 4">
            <a:extLst>
              <a:ext uri="{FF2B5EF4-FFF2-40B4-BE49-F238E27FC236}">
                <a16:creationId xmlns:a16="http://schemas.microsoft.com/office/drawing/2014/main" id="{C4D08C3C-A2D4-4DAD-BF56-3971F3791BF0}"/>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134881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引用スライド">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latin typeface="+mj-lt"/>
                <a:ea typeface="+mj-ea"/>
              </a:defRPr>
            </a:lvl1pPr>
          </a:lstStyle>
          <a:p>
            <a:r>
              <a:rPr lang="ja-JP" altLang="en-US"/>
              <a:t>マスター タイトルの書式設定</a:t>
            </a:r>
            <a:endParaRPr lang="en-US"/>
          </a:p>
        </p:txBody>
      </p:sp>
    </p:spTree>
    <p:extLst>
      <p:ext uri="{BB962C8B-B14F-4D97-AF65-F5344CB8AC3E}">
        <p14:creationId xmlns:p14="http://schemas.microsoft.com/office/powerpoint/2010/main" val="35868692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とコンテンツ Non-bulleted">
    <p:bg>
      <p:bgPr>
        <a:solidFill>
          <a:schemeClr val="bg1"/>
        </a:solidFill>
        <a:effectLst/>
      </p:bgPr>
    </p:bg>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8CFA5CFD-7B55-4BEE-93F0-59F9BB5A6F81}"/>
              </a:ext>
            </a:extLst>
          </p:cNvPr>
          <p:cNvGrpSpPr/>
          <p:nvPr userDrawn="1"/>
        </p:nvGrpSpPr>
        <p:grpSpPr>
          <a:xfrm>
            <a:off x="0" y="-1290"/>
            <a:ext cx="12436475" cy="1160959"/>
            <a:chOff x="0" y="-1490828"/>
            <a:chExt cx="12436475" cy="1160959"/>
          </a:xfrm>
        </p:grpSpPr>
        <p:sp>
          <p:nvSpPr>
            <p:cNvPr id="10" name="正方形/長方形 9">
              <a:extLst>
                <a:ext uri="{FF2B5EF4-FFF2-40B4-BE49-F238E27FC236}">
                  <a16:creationId xmlns:a16="http://schemas.microsoft.com/office/drawing/2014/main" id="{842CD46E-5FA5-4F63-A586-91A0AE72BF6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図 10">
              <a:extLst>
                <a:ext uri="{FF2B5EF4-FFF2-40B4-BE49-F238E27FC236}">
                  <a16:creationId xmlns:a16="http://schemas.microsoft.com/office/drawing/2014/main" id="{E5778264-7C68-480E-B20F-92988A6CAC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12" name="図 11">
              <a:extLst>
                <a:ext uri="{FF2B5EF4-FFF2-40B4-BE49-F238E27FC236}">
                  <a16:creationId xmlns:a16="http://schemas.microsoft.com/office/drawing/2014/main" id="{7272D438-8A43-46C6-B9D1-4CA0DB1CD719}"/>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marL="0" indent="0">
              <a:buFontTx/>
              <a:buNone/>
              <a:defRPr>
                <a:solidFill>
                  <a:schemeClr val="bg1"/>
                </a:solidFill>
                <a:latin typeface="+mj-lt"/>
                <a:ea typeface="+mj-ea"/>
              </a:defRPr>
            </a:lvl1pPr>
          </a:lstStyle>
          <a:p>
            <a:r>
              <a:rPr lang="ja-JP" altLang="en-US"/>
              <a:t>マスター タイトルの書式設定</a:t>
            </a:r>
            <a:endParaRPr lang="en-US"/>
          </a:p>
        </p:txBody>
      </p:sp>
      <p:sp>
        <p:nvSpPr>
          <p:cNvPr id="6" name="Text Placeholder 5"/>
          <p:cNvSpPr>
            <a:spLocks noGrp="1"/>
          </p:cNvSpPr>
          <p:nvPr>
            <p:ph type="body" sz="quarter" idx="10"/>
          </p:nvPr>
        </p:nvSpPr>
        <p:spPr>
          <a:xfrm>
            <a:off x="274638" y="1212850"/>
            <a:ext cx="11887200" cy="2523768"/>
          </a:xfrm>
        </p:spPr>
        <p:txBody>
          <a:bodyPr/>
          <a:lstStyle>
            <a:lvl1pPr marL="0" indent="0">
              <a:buNone/>
              <a:defRPr sz="4000">
                <a:gradFill>
                  <a:gsLst>
                    <a:gs pos="1250">
                      <a:schemeClr val="tx2"/>
                    </a:gs>
                    <a:gs pos="99000">
                      <a:schemeClr val="tx2"/>
                    </a:gs>
                  </a:gsLst>
                  <a:lin ang="5400000" scaled="0"/>
                </a:gradFill>
                <a:latin typeface="+mn-lt"/>
                <a:ea typeface="+mn-ea"/>
              </a:defRPr>
            </a:lvl1pPr>
            <a:lvl2pPr marL="0" indent="0">
              <a:buFontTx/>
              <a:buNone/>
              <a:defRPr sz="2800">
                <a:latin typeface="+mn-lt"/>
                <a:ea typeface="+mn-ea"/>
              </a:defRPr>
            </a:lvl2pPr>
            <a:lvl3pPr marL="228600" indent="0">
              <a:buNone/>
              <a:defRPr sz="2400">
                <a:latin typeface="+mn-lt"/>
                <a:ea typeface="+mn-ea"/>
              </a:defRPr>
            </a:lvl3pPr>
            <a:lvl4pPr marL="457200" indent="0">
              <a:buNone/>
              <a:defRPr sz="2000">
                <a:latin typeface="+mn-lt"/>
                <a:ea typeface="+mn-ea"/>
              </a:defRPr>
            </a:lvl4pPr>
            <a:lvl5pPr marL="685800" indent="0">
              <a:buNone/>
              <a:defRPr sz="2000">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 第 </a:t>
            </a:r>
            <a:r>
              <a:rPr lang="en-US" altLang="ja-JP"/>
              <a:t>3 </a:t>
            </a:r>
            <a:r>
              <a:rPr lang="ja-JP" altLang="en-US"/>
              <a:t>レベル</a:t>
            </a:r>
          </a:p>
          <a:p>
            <a:pPr lvl="3"/>
            <a:r>
              <a:rPr lang="ja-JP" altLang="en-US"/>
              <a:t> 第 </a:t>
            </a:r>
            <a:r>
              <a:rPr lang="en-US" altLang="ja-JP"/>
              <a:t>4 </a:t>
            </a:r>
            <a:r>
              <a:rPr lang="ja-JP" altLang="en-US"/>
              <a:t>レベル</a:t>
            </a:r>
          </a:p>
          <a:p>
            <a:pPr lvl="4"/>
            <a:r>
              <a:rPr lang="ja-JP" altLang="en-US"/>
              <a:t>  第 </a:t>
            </a:r>
            <a:r>
              <a:rPr lang="en-US" altLang="ja-JP"/>
              <a:t>5 </a:t>
            </a:r>
            <a:r>
              <a:rPr lang="ja-JP" altLang="en-US"/>
              <a:t>レベル</a:t>
            </a:r>
            <a:endParaRPr lang="en-US"/>
          </a:p>
        </p:txBody>
      </p:sp>
      <p:sp>
        <p:nvSpPr>
          <p:cNvPr id="13" name="TextBox 12">
            <a:extLst>
              <a:ext uri="{FF2B5EF4-FFF2-40B4-BE49-F238E27FC236}">
                <a16:creationId xmlns:a16="http://schemas.microsoft.com/office/drawing/2014/main" id="{E51F7410-9176-4B24-AF2F-367CD04CC383}"/>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077748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とコンテンツ">
    <p:bg>
      <p:bgPr>
        <a:solidFill>
          <a:schemeClr val="bg1"/>
        </a:solidFill>
        <a:effectLst/>
      </p:bgPr>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4CEC78B4-4C66-484B-BD0A-0EF670AFBE30}"/>
              </a:ext>
            </a:extLst>
          </p:cNvPr>
          <p:cNvGrpSpPr/>
          <p:nvPr userDrawn="1"/>
        </p:nvGrpSpPr>
        <p:grpSpPr>
          <a:xfrm>
            <a:off x="0" y="-1290"/>
            <a:ext cx="12436475" cy="1160959"/>
            <a:chOff x="0" y="-1490828"/>
            <a:chExt cx="12436475" cy="1160959"/>
          </a:xfrm>
        </p:grpSpPr>
        <p:sp>
          <p:nvSpPr>
            <p:cNvPr id="7" name="正方形/長方形 6">
              <a:extLst>
                <a:ext uri="{FF2B5EF4-FFF2-40B4-BE49-F238E27FC236}">
                  <a16:creationId xmlns:a16="http://schemas.microsoft.com/office/drawing/2014/main" id="{C3AF0C13-8664-471A-99E3-E3417D533FE4}"/>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図 7">
              <a:extLst>
                <a:ext uri="{FF2B5EF4-FFF2-40B4-BE49-F238E27FC236}">
                  <a16:creationId xmlns:a16="http://schemas.microsoft.com/office/drawing/2014/main" id="{8701377B-4DFB-4D0A-ACF8-5D9F2C09408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9" name="図 8">
              <a:extLst>
                <a:ext uri="{FF2B5EF4-FFF2-40B4-BE49-F238E27FC236}">
                  <a16:creationId xmlns:a16="http://schemas.microsoft.com/office/drawing/2014/main" id="{00B6DC5A-813A-44B0-99B9-D6E947670D8C}"/>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4" name="Text Placeholder 3"/>
          <p:cNvSpPr>
            <a:spLocks noGrp="1"/>
          </p:cNvSpPr>
          <p:nvPr>
            <p:ph type="body" sz="quarter" idx="10"/>
          </p:nvPr>
        </p:nvSpPr>
        <p:spPr>
          <a:xfrm>
            <a:off x="274638" y="1212850"/>
            <a:ext cx="11887200" cy="2139047"/>
          </a:xfrm>
        </p:spPr>
        <p:txBody>
          <a:bodyPr>
            <a:spAutoFit/>
          </a:bodyPr>
          <a:lstStyle>
            <a:lvl1pPr>
              <a:defRPr sz="4000">
                <a:latin typeface="+mn-lt"/>
                <a:ea typeface="+mn-ea"/>
              </a:defRPr>
            </a:lvl1pPr>
            <a:lvl2pPr>
              <a:defRPr sz="2800">
                <a:latin typeface="+mn-lt"/>
                <a:ea typeface="+mn-ea"/>
              </a:defRPr>
            </a:lvl2pPr>
            <a:lvl3pPr>
              <a:defRPr sz="2400">
                <a:latin typeface="+mn-lt"/>
                <a:ea typeface="+mn-ea"/>
              </a:defRPr>
            </a:lvl3pPr>
            <a:lvl4pPr>
              <a:defRPr sz="2000">
                <a:latin typeface="+mn-lt"/>
                <a:ea typeface="+mn-ea"/>
              </a:defRPr>
            </a:lvl4pPr>
            <a:lvl5pPr>
              <a:defRPr>
                <a:latin typeface="+mn-lt"/>
                <a:ea typeface="+mn-ea"/>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p:txBody>
      </p:sp>
      <p:sp>
        <p:nvSpPr>
          <p:cNvPr id="6" name="Title 5"/>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11" name="TextBox 10">
            <a:extLst>
              <a:ext uri="{FF2B5EF4-FFF2-40B4-BE49-F238E27FC236}">
                <a16:creationId xmlns:a16="http://schemas.microsoft.com/office/drawing/2014/main" id="{E769E685-D621-4059-9198-432AC5E443A8}"/>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3781891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のみ">
    <p:bg>
      <p:bgPr>
        <a:solidFill>
          <a:schemeClr val="bg1"/>
        </a:solidFill>
        <a:effectLst/>
      </p:bgPr>
    </p:bg>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A9334C68-C601-471C-8DE1-D099CC86BB1A}"/>
              </a:ext>
            </a:extLst>
          </p:cNvPr>
          <p:cNvGrpSpPr/>
          <p:nvPr userDrawn="1"/>
        </p:nvGrpSpPr>
        <p:grpSpPr>
          <a:xfrm>
            <a:off x="0" y="-1290"/>
            <a:ext cx="12436475" cy="1160959"/>
            <a:chOff x="0" y="-1490828"/>
            <a:chExt cx="12436475" cy="1160959"/>
          </a:xfrm>
        </p:grpSpPr>
        <p:sp>
          <p:nvSpPr>
            <p:cNvPr id="4" name="正方形/長方形 3">
              <a:extLst>
                <a:ext uri="{FF2B5EF4-FFF2-40B4-BE49-F238E27FC236}">
                  <a16:creationId xmlns:a16="http://schemas.microsoft.com/office/drawing/2014/main" id="{9DFED6B1-450A-4FDE-AAF6-4D601F8478E9}"/>
                </a:ext>
              </a:extLst>
            </p:cNvPr>
            <p:cNvSpPr/>
            <p:nvPr userDrawn="1"/>
          </p:nvSpPr>
          <p:spPr bwMode="auto">
            <a:xfrm>
              <a:off x="0" y="-1490828"/>
              <a:ext cx="12436475" cy="11609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図 4">
              <a:extLst>
                <a:ext uri="{FF2B5EF4-FFF2-40B4-BE49-F238E27FC236}">
                  <a16:creationId xmlns:a16="http://schemas.microsoft.com/office/drawing/2014/main" id="{2D634CF2-5AE4-4267-B02E-E227FAD9CF1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11200"/>
                      </a14:imgEffect>
                    </a14:imgLayer>
                  </a14:imgProps>
                </a:ext>
              </a:extLst>
            </a:blip>
            <a:srcRect t="10387" r="19342" b="11179"/>
            <a:stretch/>
          </p:blipFill>
          <p:spPr>
            <a:xfrm>
              <a:off x="9830942" y="-1378859"/>
              <a:ext cx="2605533" cy="1048990"/>
            </a:xfrm>
            <a:prstGeom prst="rect">
              <a:avLst/>
            </a:prstGeom>
          </p:spPr>
        </p:pic>
        <p:pic>
          <p:nvPicPr>
            <p:cNvPr id="6" name="図 5">
              <a:extLst>
                <a:ext uri="{FF2B5EF4-FFF2-40B4-BE49-F238E27FC236}">
                  <a16:creationId xmlns:a16="http://schemas.microsoft.com/office/drawing/2014/main" id="{4E2D5E1C-778D-4748-9293-23B10D6853FE}"/>
                </a:ext>
              </a:extLst>
            </p:cNvPr>
            <p:cNvPicPr>
              <a:picLocks noChangeAspect="1"/>
            </p:cNvPicPr>
            <p:nvPr userDrawn="1"/>
          </p:nvPicPr>
          <p:blipFill rotWithShape="1">
            <a:blip r:embed="rId4"/>
            <a:srcRect t="34280" b="12778"/>
            <a:stretch/>
          </p:blipFill>
          <p:spPr>
            <a:xfrm>
              <a:off x="9281006" y="-1378859"/>
              <a:ext cx="2783886" cy="1048990"/>
            </a:xfrm>
            <a:prstGeom prst="rect">
              <a:avLst/>
            </a:prstGeom>
          </p:spPr>
        </p:pic>
      </p:grpSp>
      <p:sp>
        <p:nvSpPr>
          <p:cNvPr id="2" name="Title 1"/>
          <p:cNvSpPr>
            <a:spLocks noGrp="1"/>
          </p:cNvSpPr>
          <p:nvPr>
            <p:ph type="title"/>
          </p:nvPr>
        </p:nvSpPr>
        <p:spPr/>
        <p:txBody>
          <a:bodyPr/>
          <a:lstStyle>
            <a:lvl1pPr>
              <a:defRPr>
                <a:solidFill>
                  <a:schemeClr val="bg1"/>
                </a:solidFill>
                <a:latin typeface="+mj-lt"/>
                <a:ea typeface="+mj-ea"/>
              </a:defRPr>
            </a:lvl1pPr>
          </a:lstStyle>
          <a:p>
            <a:r>
              <a:rPr lang="ja-JP" altLang="en-US"/>
              <a:t>マスター タイトルの書式設定</a:t>
            </a:r>
            <a:endParaRPr lang="en-US"/>
          </a:p>
        </p:txBody>
      </p:sp>
      <p:sp>
        <p:nvSpPr>
          <p:cNvPr id="8" name="TextBox 7">
            <a:extLst>
              <a:ext uri="{FF2B5EF4-FFF2-40B4-BE49-F238E27FC236}">
                <a16:creationId xmlns:a16="http://schemas.microsoft.com/office/drawing/2014/main" id="{B6E13303-3F3B-4BC6-9841-0A4C4CB23B6A}"/>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solidFill>
                  <a:schemeClr val="bg1"/>
                </a:solidFill>
              </a:rPr>
              <a:t>#AC02 #decode18</a:t>
            </a:r>
            <a:endParaRPr kumimoji="1" lang="ja-JP" altLang="en-US" sz="2400" dirty="0" err="1">
              <a:solidFill>
                <a:schemeClr val="bg1"/>
              </a:solidFill>
            </a:endParaRPr>
          </a:p>
        </p:txBody>
      </p:sp>
    </p:spTree>
    <p:extLst>
      <p:ext uri="{BB962C8B-B14F-4D97-AF65-F5344CB8AC3E}">
        <p14:creationId xmlns:p14="http://schemas.microsoft.com/office/powerpoint/2010/main" val="1695908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ブランク 黒">
    <p:bg>
      <p:bgPr>
        <a:solidFill>
          <a:schemeClr val="bg1"/>
        </a:solidFill>
        <a:effectLst/>
      </p:bgPr>
    </p:bg>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DC7282DA-348A-42F5-AA99-AD8271C152C3}"/>
              </a:ext>
            </a:extLst>
          </p:cNvPr>
          <p:cNvPicPr>
            <a:picLocks noChangeAspect="1"/>
          </p:cNvPicPr>
          <p:nvPr userDrawn="1"/>
        </p:nvPicPr>
        <p:blipFill>
          <a:blip r:embed="rId2"/>
          <a:stretch>
            <a:fillRect/>
          </a:stretch>
        </p:blipFill>
        <p:spPr>
          <a:xfrm>
            <a:off x="10322693" y="6521598"/>
            <a:ext cx="1945739" cy="269540"/>
          </a:xfrm>
          <a:prstGeom prst="rect">
            <a:avLst/>
          </a:prstGeom>
        </p:spPr>
      </p:pic>
    </p:spTree>
    <p:extLst>
      <p:ext uri="{BB962C8B-B14F-4D97-AF65-F5344CB8AC3E}">
        <p14:creationId xmlns:p14="http://schemas.microsoft.com/office/powerpoint/2010/main" val="977814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ja-JP" altLang="en-US"/>
              <a:t>マスター タイトルの書式設定</a:t>
            </a:r>
            <a:br>
              <a:rPr lang="en-US" altLang="ja-JP"/>
            </a:br>
            <a:endParaRPr lang="en-US"/>
          </a:p>
        </p:txBody>
      </p:sp>
      <p:sp>
        <p:nvSpPr>
          <p:cNvPr id="4" name="Text Placeholder 3"/>
          <p:cNvSpPr>
            <a:spLocks noGrp="1"/>
          </p:cNvSpPr>
          <p:nvPr>
            <p:ph type="body" idx="1"/>
          </p:nvPr>
        </p:nvSpPr>
        <p:spPr>
          <a:xfrm>
            <a:off x="274640" y="1302176"/>
            <a:ext cx="11887198" cy="2585323"/>
          </a:xfrm>
          <a:prstGeom prst="rect">
            <a:avLst/>
          </a:prstGeom>
        </p:spPr>
        <p:txBody>
          <a:bodyPr vert="horz" wrap="square" lIns="146304" tIns="91440" rIns="146304" bIns="9144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20" name="図 19">
            <a:extLst>
              <a:ext uri="{FF2B5EF4-FFF2-40B4-BE49-F238E27FC236}">
                <a16:creationId xmlns:a16="http://schemas.microsoft.com/office/drawing/2014/main" id="{C0088AE7-3791-4AF4-9EB5-9A8EED5C3C51}"/>
              </a:ext>
            </a:extLst>
          </p:cNvPr>
          <p:cNvPicPr>
            <a:picLocks noChangeAspect="1"/>
          </p:cNvPicPr>
          <p:nvPr userDrawn="1"/>
        </p:nvPicPr>
        <p:blipFill>
          <a:blip r:embed="rId25"/>
          <a:stretch>
            <a:fillRect/>
          </a:stretch>
        </p:blipFill>
        <p:spPr>
          <a:xfrm>
            <a:off x="10322693" y="6564862"/>
            <a:ext cx="1945739" cy="268778"/>
          </a:xfrm>
          <a:prstGeom prst="rect">
            <a:avLst/>
          </a:prstGeom>
        </p:spPr>
      </p:pic>
      <p:pic>
        <p:nvPicPr>
          <p:cNvPr id="14" name="NEW Brand Colors 2018">
            <a:extLst>
              <a:ext uri="{FF2B5EF4-FFF2-40B4-BE49-F238E27FC236}">
                <a16:creationId xmlns:a16="http://schemas.microsoft.com/office/drawing/2014/main" id="{FA837733-86CD-44C2-99A4-D273CD757B42}"/>
              </a:ext>
            </a:extLst>
          </p:cNvPr>
          <p:cNvPicPr>
            <a:picLocks noChangeAspect="1"/>
          </p:cNvPicPr>
          <p:nvPr userDrawn="1"/>
        </p:nvPicPr>
        <p:blipFill>
          <a:blip r:embed="rId26"/>
          <a:stretch>
            <a:fillRect/>
          </a:stretch>
        </p:blipFill>
        <p:spPr>
          <a:xfrm rot="5400000">
            <a:off x="9612297" y="2942644"/>
            <a:ext cx="6858000" cy="972712"/>
          </a:xfrm>
          <a:prstGeom prst="rect">
            <a:avLst/>
          </a:prstGeom>
        </p:spPr>
      </p:pic>
      <p:sp>
        <p:nvSpPr>
          <p:cNvPr id="3" name="TextBox 2">
            <a:extLst>
              <a:ext uri="{FF2B5EF4-FFF2-40B4-BE49-F238E27FC236}">
                <a16:creationId xmlns:a16="http://schemas.microsoft.com/office/drawing/2014/main" id="{7FA10417-660D-49E2-A613-ECB873FAF7D0}"/>
              </a:ext>
            </a:extLst>
          </p:cNvPr>
          <p:cNvSpPr txBox="1"/>
          <p:nvPr userDrawn="1"/>
        </p:nvSpPr>
        <p:spPr>
          <a:xfrm>
            <a:off x="9189004" y="0"/>
            <a:ext cx="3247471" cy="627864"/>
          </a:xfrm>
          <a:prstGeom prst="rect">
            <a:avLst/>
          </a:prstGeom>
          <a:noFill/>
        </p:spPr>
        <p:txBody>
          <a:bodyPr wrap="square" lIns="182880" tIns="146304" rIns="182880" bIns="146304" rtlCol="0">
            <a:spAutoFit/>
          </a:bodyPr>
          <a:lstStyle/>
          <a:p>
            <a:pPr algn="r">
              <a:lnSpc>
                <a:spcPct val="90000"/>
              </a:lnSpc>
              <a:spcAft>
                <a:spcPts val="600"/>
              </a:spcAft>
            </a:pPr>
            <a:r>
              <a:rPr kumimoji="1" lang="en-US" altLang="ja-JP" sz="2400" dirty="0">
                <a:gradFill>
                  <a:gsLst>
                    <a:gs pos="2917">
                      <a:schemeClr val="tx1"/>
                    </a:gs>
                    <a:gs pos="30000">
                      <a:schemeClr val="tx1"/>
                    </a:gs>
                  </a:gsLst>
                  <a:lin ang="5400000" scaled="0"/>
                </a:gradFill>
              </a:rPr>
              <a:t>#AC02 #decode18</a:t>
            </a:r>
            <a:endParaRPr kumimoji="1" lang="ja-JP" alt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20758759"/>
      </p:ext>
    </p:extLst>
  </p:cSld>
  <p:clrMap bg1="lt1" tx1="dk1" bg2="lt2" tx2="dk2" accent1="accent1" accent2="accent2" accent3="accent3" accent4="accent4" accent5="accent5" accent6="accent6" hlink="hlink" folHlink="folHlink"/>
  <p:sldLayoutIdLst>
    <p:sldLayoutId id="2147484383" r:id="rId1"/>
    <p:sldLayoutId id="2147484393" r:id="rId2"/>
    <p:sldLayoutId id="2147484392" r:id="rId3"/>
    <p:sldLayoutId id="2147484431" r:id="rId4"/>
    <p:sldLayoutId id="2147484390" r:id="rId5"/>
    <p:sldLayoutId id="2147484403" r:id="rId6"/>
    <p:sldLayoutId id="2147484424" r:id="rId7"/>
    <p:sldLayoutId id="2147484425" r:id="rId8"/>
    <p:sldLayoutId id="2147484394" r:id="rId9"/>
    <p:sldLayoutId id="2147484430" r:id="rId10"/>
    <p:sldLayoutId id="2147484426" r:id="rId11"/>
    <p:sldLayoutId id="2147484427" r:id="rId12"/>
    <p:sldLayoutId id="2147484428" r:id="rId13"/>
    <p:sldLayoutId id="2147484395" r:id="rId14"/>
    <p:sldLayoutId id="2147484396" r:id="rId15"/>
    <p:sldLayoutId id="2147484423" r:id="rId16"/>
    <p:sldLayoutId id="2147484385" r:id="rId17"/>
    <p:sldLayoutId id="2147484405" r:id="rId18"/>
    <p:sldLayoutId id="2147484398" r:id="rId19"/>
    <p:sldLayoutId id="2147484399" r:id="rId20"/>
    <p:sldLayoutId id="2147484421" r:id="rId21"/>
    <p:sldLayoutId id="2147484422" r:id="rId22"/>
    <p:sldLayoutId id="2147484389" r:id="rId23"/>
  </p:sldLayoutIdLst>
  <p:transition>
    <p:fade/>
  </p:transition>
  <p:txStyles>
    <p:titleStyle>
      <a:lvl1pPr algn="l" defTabSz="932742" rtl="0" eaLnBrk="1" latinLnBrk="0" hangingPunct="1">
        <a:lnSpc>
          <a:spcPct val="90000"/>
        </a:lnSpc>
        <a:spcBef>
          <a:spcPct val="0"/>
        </a:spcBef>
        <a:buNone/>
        <a:defRPr kumimoji="1" lang="en-US" sz="4800" b="0" kern="1200" cap="none" spc="-102" baseline="0" dirty="0" smtClean="0">
          <a:ln w="3175">
            <a:noFill/>
          </a:ln>
          <a:gradFill>
            <a:gsLst>
              <a:gs pos="1250">
                <a:schemeClr val="tx1"/>
              </a:gs>
              <a:gs pos="100000">
                <a:schemeClr val="tx1"/>
              </a:gs>
            </a:gsLst>
            <a:lin ang="5400000" scaled="0"/>
          </a:gradFill>
          <a:effectLst/>
          <a:latin typeface="+mj-lt"/>
          <a:ea typeface="+mj-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7664">
          <p15:clr>
            <a:srgbClr val="C35EA4"/>
          </p15:clr>
        </p15:guide>
        <p15:guide id="17" pos="7546">
          <p15:clr>
            <a:srgbClr val="C35EA4"/>
          </p15:clr>
        </p15:guide>
        <p15:guide id="18" orient="horz" pos="763">
          <p15:clr>
            <a:srgbClr val="5ACBF0"/>
          </p15:clr>
        </p15:guide>
        <p15:guide id="19" orient="horz" pos="570">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185" userDrawn="1">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ja-jp/windows/project-rome/android/" TargetMode="External"/><Relationship Id="rId2" Type="http://schemas.openxmlformats.org/officeDocument/2006/relationships/hyperlink" Target="https://docs.microsoft.com/en-us/windows/uwp/launch-resume/connected-apps-and-devices" TargetMode="External"/><Relationship Id="rId1" Type="http://schemas.openxmlformats.org/officeDocument/2006/relationships/slideLayout" Target="../slideLayouts/slideLayout7.xml"/><Relationship Id="rId5" Type="http://schemas.openxmlformats.org/officeDocument/2006/relationships/hyperlink" Target="https://docs.microsoft.com/ja-jp/windows/project-rome/msgraph/" TargetMode="External"/><Relationship Id="rId4" Type="http://schemas.openxmlformats.org/officeDocument/2006/relationships/hyperlink" Target="https://docs.microsoft.com/ja-jp/windows/project-rome/io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7E69A6-EAA5-4CFA-B739-81EE09467B16}"/>
              </a:ext>
            </a:extLst>
          </p:cNvPr>
          <p:cNvSpPr>
            <a:spLocks noGrp="1"/>
          </p:cNvSpPr>
          <p:nvPr>
            <p:ph type="title"/>
          </p:nvPr>
        </p:nvSpPr>
        <p:spPr/>
        <p:txBody>
          <a:bodyPr/>
          <a:lstStyle/>
          <a:p>
            <a:r>
              <a:rPr lang="ja-JP" altLang="en-US" dirty="0"/>
              <a:t>最新 </a:t>
            </a:r>
            <a:r>
              <a:rPr lang="en-US" altLang="ja-JP" dirty="0"/>
              <a:t>Windows 10 </a:t>
            </a:r>
            <a:r>
              <a:rPr lang="ja-JP" altLang="en-US" dirty="0"/>
              <a:t>に最適な</a:t>
            </a:r>
            <a:br>
              <a:rPr lang="en-US" altLang="ja-JP" dirty="0"/>
            </a:br>
            <a:r>
              <a:rPr lang="ja-JP" altLang="en-US" dirty="0"/>
              <a:t>デスクトップアプリ開発手法ご紹介</a:t>
            </a:r>
            <a:endParaRPr kumimoji="1" lang="ja-JP" altLang="en-US" dirty="0"/>
          </a:p>
        </p:txBody>
      </p:sp>
      <p:sp>
        <p:nvSpPr>
          <p:cNvPr id="6" name="テキスト プレースホルダー 5">
            <a:extLst>
              <a:ext uri="{FF2B5EF4-FFF2-40B4-BE49-F238E27FC236}">
                <a16:creationId xmlns:a16="http://schemas.microsoft.com/office/drawing/2014/main" id="{2803CA7F-ED27-4D8D-AAFC-639DA11E07BF}"/>
              </a:ext>
            </a:extLst>
          </p:cNvPr>
          <p:cNvSpPr>
            <a:spLocks noGrp="1"/>
          </p:cNvSpPr>
          <p:nvPr>
            <p:ph type="body" sz="quarter" idx="13"/>
          </p:nvPr>
        </p:nvSpPr>
        <p:spPr/>
        <p:txBody>
          <a:bodyPr/>
          <a:lstStyle/>
          <a:p>
            <a:r>
              <a:rPr kumimoji="1" lang="en-US" altLang="ja-JP" dirty="0"/>
              <a:t>AC02</a:t>
            </a:r>
            <a:endParaRPr kumimoji="1" lang="ja-JP" altLang="en-US" dirty="0"/>
          </a:p>
        </p:txBody>
      </p:sp>
      <p:sp>
        <p:nvSpPr>
          <p:cNvPr id="7" name="テキスト プレースホルダー 6">
            <a:extLst>
              <a:ext uri="{FF2B5EF4-FFF2-40B4-BE49-F238E27FC236}">
                <a16:creationId xmlns:a16="http://schemas.microsoft.com/office/drawing/2014/main" id="{D5DF4696-AF54-42D5-B90D-C56A3767CAE4}"/>
              </a:ext>
            </a:extLst>
          </p:cNvPr>
          <p:cNvSpPr>
            <a:spLocks noGrp="1"/>
          </p:cNvSpPr>
          <p:nvPr>
            <p:ph type="body" sz="quarter" idx="14"/>
          </p:nvPr>
        </p:nvSpPr>
        <p:spPr/>
        <p:txBody>
          <a:bodyPr/>
          <a:lstStyle/>
          <a:p>
            <a:r>
              <a:rPr kumimoji="1" lang="ja-JP" altLang="en-US" dirty="0"/>
              <a:t>大田　一希</a:t>
            </a:r>
          </a:p>
        </p:txBody>
      </p:sp>
      <p:sp>
        <p:nvSpPr>
          <p:cNvPr id="8" name="テキスト プレースホルダー 7">
            <a:extLst>
              <a:ext uri="{FF2B5EF4-FFF2-40B4-BE49-F238E27FC236}">
                <a16:creationId xmlns:a16="http://schemas.microsoft.com/office/drawing/2014/main" id="{D9F07492-F305-403C-AEAC-99375634A0DC}"/>
              </a:ext>
            </a:extLst>
          </p:cNvPr>
          <p:cNvSpPr>
            <a:spLocks noGrp="1"/>
          </p:cNvSpPr>
          <p:nvPr>
            <p:ph type="body" sz="quarter" idx="15"/>
          </p:nvPr>
        </p:nvSpPr>
        <p:spPr/>
        <p:txBody>
          <a:bodyPr/>
          <a:lstStyle/>
          <a:p>
            <a:r>
              <a:rPr kumimoji="1" lang="ja-JP" altLang="en-US" dirty="0"/>
              <a:t>日本マイクロソフト</a:t>
            </a:r>
            <a:endParaRPr kumimoji="1" lang="en-US" altLang="ja-JP" dirty="0"/>
          </a:p>
          <a:p>
            <a:r>
              <a:rPr kumimoji="1" lang="en-US" altLang="ja-JP" dirty="0"/>
              <a:t>Windows App Consult</a:t>
            </a:r>
            <a:endParaRPr kumimoji="1" lang="ja-JP" altLang="en-US" dirty="0"/>
          </a:p>
        </p:txBody>
      </p:sp>
    </p:spTree>
    <p:extLst>
      <p:ext uri="{BB962C8B-B14F-4D97-AF65-F5344CB8AC3E}">
        <p14:creationId xmlns:p14="http://schemas.microsoft.com/office/powerpoint/2010/main" val="125627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テーブル, 窓, 建物 が含まれている画像&#10;&#10;非常に高い精度で生成された説明">
            <a:extLst>
              <a:ext uri="{FF2B5EF4-FFF2-40B4-BE49-F238E27FC236}">
                <a16:creationId xmlns:a16="http://schemas.microsoft.com/office/drawing/2014/main" id="{647C3CE1-8AB9-4FEE-9783-F5CEE713D7D9}"/>
              </a:ext>
            </a:extLst>
          </p:cNvPr>
          <p:cNvPicPr>
            <a:picLocks noChangeAspect="1"/>
          </p:cNvPicPr>
          <p:nvPr/>
        </p:nvPicPr>
        <p:blipFill>
          <a:blip r:embed="rId2"/>
          <a:stretch>
            <a:fillRect/>
          </a:stretch>
        </p:blipFill>
        <p:spPr>
          <a:xfrm>
            <a:off x="1826073" y="569153"/>
            <a:ext cx="8784328" cy="585621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OS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ネイティブの機能を</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en-US" altLang="ja-JP" sz="6600" dirty="0">
                <a:gradFill>
                  <a:gsLst>
                    <a:gs pos="0">
                      <a:srgbClr val="FFFFFF"/>
                    </a:gs>
                    <a:gs pos="100000">
                      <a:srgbClr val="FFFFFF"/>
                    </a:gs>
                  </a:gsLst>
                  <a:lin ang="5400000" scaled="0"/>
                </a:gradFill>
                <a:ea typeface="Segoe UI" pitchFamily="34" charset="0"/>
                <a:cs typeface="Segoe UI" pitchFamily="34" charset="0"/>
              </a:rPr>
              <a:t>100%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引き出すため</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063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室内, 人, ラップトップ, コンピューター が含まれている画像&#10;&#10;非常に高い精度で生成された説明">
            <a:extLst>
              <a:ext uri="{FF2B5EF4-FFF2-40B4-BE49-F238E27FC236}">
                <a16:creationId xmlns:a16="http://schemas.microsoft.com/office/drawing/2014/main" id="{D72B2CE0-01DB-4161-B1F2-B72F23D19405}"/>
              </a:ext>
            </a:extLst>
          </p:cNvPr>
          <p:cNvPicPr>
            <a:picLocks noChangeAspect="1"/>
          </p:cNvPicPr>
          <p:nvPr/>
        </p:nvPicPr>
        <p:blipFill>
          <a:blip r:embed="rId2"/>
          <a:stretch>
            <a:fillRect/>
          </a:stretch>
        </p:blipFill>
        <p:spPr>
          <a:xfrm>
            <a:off x="1274072" y="529811"/>
            <a:ext cx="9888330" cy="593490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アプリ以上の</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ユーザーエクスペリエンスの提供</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18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床, 窓, テーブル, 室内 が含まれている画像&#10;&#10;非常に高い精度で生成された説明">
            <a:extLst>
              <a:ext uri="{FF2B5EF4-FFF2-40B4-BE49-F238E27FC236}">
                <a16:creationId xmlns:a16="http://schemas.microsoft.com/office/drawing/2014/main" id="{069BFCDB-228B-46DC-AE7C-D459CD43B527}"/>
              </a:ext>
            </a:extLst>
          </p:cNvPr>
          <p:cNvPicPr>
            <a:picLocks noChangeAspect="1"/>
          </p:cNvPicPr>
          <p:nvPr/>
        </p:nvPicPr>
        <p:blipFill>
          <a:blip r:embed="rId2"/>
          <a:stretch>
            <a:fillRect/>
          </a:stretch>
        </p:blipFill>
        <p:spPr>
          <a:xfrm>
            <a:off x="2481323" y="583336"/>
            <a:ext cx="7473828" cy="5827853"/>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デバイス間連携</a:t>
            </a:r>
            <a:endParaRPr kumimoji="1" lang="en-US" altLang="ja-JP" sz="6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55748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91BA6D9-F642-40FB-8C4D-6D8413BC9E68}"/>
              </a:ext>
            </a:extLst>
          </p:cNvPr>
          <p:cNvSpPr>
            <a:spLocks noGrp="1"/>
          </p:cNvSpPr>
          <p:nvPr>
            <p:ph type="title"/>
          </p:nvPr>
        </p:nvSpPr>
        <p:spPr>
          <a:xfrm>
            <a:off x="274638" y="2125662"/>
            <a:ext cx="11887200" cy="1181862"/>
          </a:xfrm>
        </p:spPr>
        <p:txBody>
          <a:bodyPr/>
          <a:lstStyle/>
          <a:p>
            <a:r>
              <a:rPr kumimoji="1" lang="ja-JP" altLang="en-US" dirty="0"/>
              <a:t>デバイス間連携</a:t>
            </a:r>
            <a:endParaRPr kumimoji="1" lang="ja-JP" altLang="en-US" sz="4800" dirty="0"/>
          </a:p>
        </p:txBody>
      </p:sp>
      <p:sp>
        <p:nvSpPr>
          <p:cNvPr id="5" name="テキスト プレースホルダー 4">
            <a:extLst>
              <a:ext uri="{FF2B5EF4-FFF2-40B4-BE49-F238E27FC236}">
                <a16:creationId xmlns:a16="http://schemas.microsoft.com/office/drawing/2014/main" id="{45BA506D-788B-480B-9F14-07A2991E2FD8}"/>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0700573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1851"/>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5084750" y="5058426"/>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496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38A16A-24D6-40DE-98A1-F52240D23133}"/>
              </a:ext>
            </a:extLst>
          </p:cNvPr>
          <p:cNvSpPr/>
          <p:nvPr/>
        </p:nvSpPr>
        <p:spPr bwMode="auto">
          <a:xfrm>
            <a:off x="274638" y="15029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Win32 API / MFC</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121430E8-3F02-47AA-ABB8-095BF326DDDA}"/>
              </a:ext>
            </a:extLst>
          </p:cNvPr>
          <p:cNvSpPr/>
          <p:nvPr/>
        </p:nvSpPr>
        <p:spPr bwMode="auto">
          <a:xfrm>
            <a:off x="7455883" y="92120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Windows Forms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72D94D9-9AF3-4F02-8B1B-34A0A287780E}"/>
              </a:ext>
            </a:extLst>
          </p:cNvPr>
          <p:cNvSpPr/>
          <p:nvPr/>
        </p:nvSpPr>
        <p:spPr bwMode="auto">
          <a:xfrm>
            <a:off x="2576404" y="2513794"/>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WPF</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5D0EC1E-0696-4D8B-90BC-3BDF4FDD9F21}"/>
              </a:ext>
            </a:extLst>
          </p:cNvPr>
          <p:cNvSpPr/>
          <p:nvPr/>
        </p:nvSpPr>
        <p:spPr bwMode="auto">
          <a:xfrm>
            <a:off x="7994524" y="2943367"/>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Electron</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10F36CAC-AF49-4915-B8D3-F316EA31446C}"/>
              </a:ext>
            </a:extLst>
          </p:cNvPr>
          <p:cNvSpPr/>
          <p:nvPr/>
        </p:nvSpPr>
        <p:spPr bwMode="auto">
          <a:xfrm>
            <a:off x="66533" y="4421500"/>
            <a:ext cx="4375419" cy="176746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600" dirty="0">
                <a:gradFill>
                  <a:gsLst>
                    <a:gs pos="0">
                      <a:srgbClr val="FFFFFF"/>
                    </a:gs>
                    <a:gs pos="100000">
                      <a:srgbClr val="FFFFFF"/>
                    </a:gs>
                  </a:gsLst>
                  <a:lin ang="5400000" scaled="0"/>
                </a:gradFill>
                <a:ea typeface="Segoe UI" pitchFamily="34" charset="0"/>
                <a:cs typeface="Segoe UI" pitchFamily="34" charset="0"/>
              </a:rPr>
              <a:t>Progressive Web Apps</a:t>
            </a:r>
            <a:endParaRPr kumimoji="1" lang="ja-JP" altLang="en-US" sz="36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正方形/長方形 1">
            <a:extLst>
              <a:ext uri="{FF2B5EF4-FFF2-40B4-BE49-F238E27FC236}">
                <a16:creationId xmlns:a16="http://schemas.microsoft.com/office/drawing/2014/main" id="{5F612421-F7D2-4C22-BDF7-8C5728AD9339}"/>
              </a:ext>
            </a:extLst>
          </p:cNvPr>
          <p:cNvSpPr/>
          <p:nvPr/>
        </p:nvSpPr>
        <p:spPr bwMode="auto">
          <a:xfrm>
            <a:off x="0" y="0"/>
            <a:ext cx="12436475" cy="6994525"/>
          </a:xfrm>
          <a:prstGeom prst="rect">
            <a:avLst/>
          </a:prstGeom>
          <a:solidFill>
            <a:srgbClr val="505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243E049-3FDA-49A2-A222-2AB1D52A5035}"/>
              </a:ext>
            </a:extLst>
          </p:cNvPr>
          <p:cNvSpPr/>
          <p:nvPr/>
        </p:nvSpPr>
        <p:spPr bwMode="auto">
          <a:xfrm>
            <a:off x="-1" y="1744819"/>
            <a:ext cx="12436475" cy="350488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6000" dirty="0">
                <a:gradFill>
                  <a:gsLst>
                    <a:gs pos="0">
                      <a:srgbClr val="FFFFFF"/>
                    </a:gs>
                    <a:gs pos="100000">
                      <a:srgbClr val="FFFFFF"/>
                    </a:gs>
                  </a:gsLst>
                  <a:lin ang="5400000" scaled="0"/>
                </a:gradFill>
                <a:ea typeface="Segoe UI" pitchFamily="34" charset="0"/>
                <a:cs typeface="Segoe UI" pitchFamily="34" charset="0"/>
              </a:rPr>
              <a:t>Universal Windows Platform</a:t>
            </a:r>
            <a:endParaRPr kumimoji="1" lang="ja-JP" altLang="en-US" sz="6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7642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D82B27A-C8EE-4506-8D10-27D6F2B993E6}"/>
              </a:ext>
            </a:extLst>
          </p:cNvPr>
          <p:cNvSpPr>
            <a:spLocks noGrp="1"/>
          </p:cNvSpPr>
          <p:nvPr>
            <p:ph type="title"/>
          </p:nvPr>
        </p:nvSpPr>
        <p:spPr/>
        <p:txBody>
          <a:bodyPr/>
          <a:lstStyle/>
          <a:p>
            <a:r>
              <a:rPr kumimoji="1" lang="en-US" altLang="ja-JP" dirty="0"/>
              <a:t>UWP </a:t>
            </a:r>
            <a:r>
              <a:rPr kumimoji="1" lang="ja-JP" altLang="en-US" dirty="0"/>
              <a:t>の開発方法</a:t>
            </a:r>
          </a:p>
        </p:txBody>
      </p:sp>
      <p:sp>
        <p:nvSpPr>
          <p:cNvPr id="4" name="正方形/長方形 3">
            <a:extLst>
              <a:ext uri="{FF2B5EF4-FFF2-40B4-BE49-F238E27FC236}">
                <a16:creationId xmlns:a16="http://schemas.microsoft.com/office/drawing/2014/main" id="{E79DD35C-4889-4D55-8B4A-17CBCF1AC334}"/>
              </a:ext>
            </a:extLst>
          </p:cNvPr>
          <p:cNvSpPr/>
          <p:nvPr/>
        </p:nvSpPr>
        <p:spPr bwMode="auto">
          <a:xfrm>
            <a:off x="1432534" y="1625737"/>
            <a:ext cx="5751309" cy="329443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600" dirty="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rPr>
              <a:t>様々な言語</a:t>
            </a:r>
          </a:p>
        </p:txBody>
      </p:sp>
      <p:sp>
        <p:nvSpPr>
          <p:cNvPr id="5" name="正方形/長方形 4">
            <a:extLst>
              <a:ext uri="{FF2B5EF4-FFF2-40B4-BE49-F238E27FC236}">
                <a16:creationId xmlns:a16="http://schemas.microsoft.com/office/drawing/2014/main" id="{91348100-B847-4B51-989B-0EA464E7C6FD}"/>
              </a:ext>
            </a:extLst>
          </p:cNvPr>
          <p:cNvSpPr/>
          <p:nvPr/>
        </p:nvSpPr>
        <p:spPr bwMode="auto">
          <a:xfrm>
            <a:off x="1691939" y="2378179"/>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A253BE46-C910-4416-A171-F84D4DFD038C}"/>
              </a:ext>
            </a:extLst>
          </p:cNvPr>
          <p:cNvSpPr/>
          <p:nvPr/>
        </p:nvSpPr>
        <p:spPr bwMode="auto">
          <a:xfrm>
            <a:off x="4548628"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C++/CX</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161CB307-26DC-4A5A-9F11-9BF5D3231F92}"/>
              </a:ext>
            </a:extLst>
          </p:cNvPr>
          <p:cNvSpPr/>
          <p:nvPr/>
        </p:nvSpPr>
        <p:spPr bwMode="auto">
          <a:xfrm>
            <a:off x="2012952" y="3578094"/>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VB</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0786B51C-0040-48AB-A167-88A4B49AEBEB}"/>
              </a:ext>
            </a:extLst>
          </p:cNvPr>
          <p:cNvSpPr/>
          <p:nvPr/>
        </p:nvSpPr>
        <p:spPr bwMode="auto">
          <a:xfrm>
            <a:off x="8650037" y="2887260"/>
            <a:ext cx="2324910" cy="1018162"/>
          </a:xfrm>
          <a:prstGeom prst="rect">
            <a:avLst/>
          </a:prstGeom>
          <a:solidFill>
            <a:srgbClr val="002060"/>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XAML</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16">
            <a:extLst>
              <a:ext uri="{FF2B5EF4-FFF2-40B4-BE49-F238E27FC236}">
                <a16:creationId xmlns:a16="http://schemas.microsoft.com/office/drawing/2014/main" id="{909A977E-E5FE-4F93-8BA4-9791654C69C5}"/>
              </a:ext>
            </a:extLst>
          </p:cNvPr>
          <p:cNvGrpSpPr/>
          <p:nvPr/>
        </p:nvGrpSpPr>
        <p:grpSpPr>
          <a:xfrm>
            <a:off x="7591878" y="3080435"/>
            <a:ext cx="650124" cy="631812"/>
            <a:chOff x="9583544" y="2642839"/>
            <a:chExt cx="637478" cy="719254"/>
          </a:xfrm>
        </p:grpSpPr>
        <p:cxnSp>
          <p:nvCxnSpPr>
            <p:cNvPr id="10" name="Straight Connector 13">
              <a:extLst>
                <a:ext uri="{FF2B5EF4-FFF2-40B4-BE49-F238E27FC236}">
                  <a16:creationId xmlns:a16="http://schemas.microsoft.com/office/drawing/2014/main" id="{91BDEAF2-7716-4F55-8EE4-B041FC448971}"/>
                </a:ext>
              </a:extLst>
            </p:cNvPr>
            <p:cNvCxnSpPr/>
            <p:nvPr/>
          </p:nvCxnSpPr>
          <p:spPr>
            <a:xfrm>
              <a:off x="9902283" y="2642839"/>
              <a:ext cx="0" cy="719254"/>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BA80FF24-CF31-4ABE-A366-E40A38EC7D8E}"/>
                </a:ext>
              </a:extLst>
            </p:cNvPr>
            <p:cNvCxnSpPr>
              <a:cxnSpLocks/>
            </p:cNvCxnSpPr>
            <p:nvPr/>
          </p:nvCxnSpPr>
          <p:spPr>
            <a:xfrm flipH="1">
              <a:off x="9583544" y="3002466"/>
              <a:ext cx="637478" cy="0"/>
            </a:xfrm>
            <a:prstGeom prst="line">
              <a:avLst/>
            </a:prstGeom>
            <a:ln w="1524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正方形/長方形 11">
            <a:extLst>
              <a:ext uri="{FF2B5EF4-FFF2-40B4-BE49-F238E27FC236}">
                <a16:creationId xmlns:a16="http://schemas.microsoft.com/office/drawing/2014/main" id="{A5DDD6E9-2FEA-4663-B36E-C873D715EC05}"/>
              </a:ext>
            </a:extLst>
          </p:cNvPr>
          <p:cNvSpPr/>
          <p:nvPr/>
        </p:nvSpPr>
        <p:spPr bwMode="auto">
          <a:xfrm>
            <a:off x="274638" y="5163533"/>
            <a:ext cx="11992951" cy="1018162"/>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Visual Studio 2017</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99897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9A2371F-1135-4348-97FE-7BF200F951FB}"/>
              </a:ext>
            </a:extLst>
          </p:cNvPr>
          <p:cNvSpPr>
            <a:spLocks noGrp="1"/>
          </p:cNvSpPr>
          <p:nvPr>
            <p:ph type="title"/>
          </p:nvPr>
        </p:nvSpPr>
        <p:spPr/>
        <p:txBody>
          <a:bodyPr/>
          <a:lstStyle/>
          <a:p>
            <a:r>
              <a:rPr kumimoji="1" lang="en-US" altLang="ja-JP" dirty="0"/>
              <a:t>UWP </a:t>
            </a:r>
            <a:r>
              <a:rPr kumimoji="1" lang="ja-JP" altLang="en-US" dirty="0"/>
              <a:t>のコントロール</a:t>
            </a:r>
          </a:p>
        </p:txBody>
      </p:sp>
    </p:spTree>
    <p:extLst>
      <p:ext uri="{BB962C8B-B14F-4D97-AF65-F5344CB8AC3E}">
        <p14:creationId xmlns:p14="http://schemas.microsoft.com/office/powerpoint/2010/main" val="1730093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0820D8D9-CF00-464A-950B-E4DD0A29FFB7}"/>
              </a:ext>
            </a:extLst>
          </p:cNvPr>
          <p:cNvSpPr>
            <a:spLocks noGrp="1"/>
          </p:cNvSpPr>
          <p:nvPr>
            <p:ph type="body" sz="quarter" idx="10"/>
          </p:nvPr>
        </p:nvSpPr>
        <p:spPr>
          <a:xfrm>
            <a:off x="274637" y="1866046"/>
            <a:ext cx="11887200" cy="3262432"/>
          </a:xfrm>
        </p:spPr>
        <p:txBody>
          <a:bodyPr/>
          <a:lstStyle/>
          <a:p>
            <a:pPr marL="0" indent="0">
              <a:buNone/>
            </a:pPr>
            <a:r>
              <a:rPr kumimoji="1" lang="ja-JP" altLang="en-US" dirty="0"/>
              <a:t>アプリバー</a:t>
            </a:r>
            <a:r>
              <a:rPr lang="ja-JP" altLang="en-US" dirty="0"/>
              <a:t>・コマンドバー、ボタン類、コレクション・データコントロール、フライアウト、画像系、インク、レイアウトパネル、メディア系コントロール、ナビゲーションコントロール、プログレスコントロール、テキスト系コントロール、選択系コントロール、</a:t>
            </a:r>
            <a:r>
              <a:rPr lang="en-US" altLang="ja-JP" dirty="0"/>
              <a:t>etc...</a:t>
            </a:r>
          </a:p>
        </p:txBody>
      </p:sp>
      <p:sp>
        <p:nvSpPr>
          <p:cNvPr id="6" name="タイトル 5">
            <a:extLst>
              <a:ext uri="{FF2B5EF4-FFF2-40B4-BE49-F238E27FC236}">
                <a16:creationId xmlns:a16="http://schemas.microsoft.com/office/drawing/2014/main" id="{DD0E14EF-C623-4231-B6E3-07C88893DEB3}"/>
              </a:ext>
            </a:extLst>
          </p:cNvPr>
          <p:cNvSpPr>
            <a:spLocks noGrp="1"/>
          </p:cNvSpPr>
          <p:nvPr>
            <p:ph type="title"/>
          </p:nvPr>
        </p:nvSpPr>
        <p:spPr/>
        <p:txBody>
          <a:bodyPr/>
          <a:lstStyle/>
          <a:p>
            <a:r>
              <a:rPr kumimoji="1" lang="ja-JP" altLang="en-US" dirty="0"/>
              <a:t>マウス・タッチ・ペンに対応した各種コントロール</a:t>
            </a:r>
          </a:p>
        </p:txBody>
      </p:sp>
    </p:spTree>
    <p:extLst>
      <p:ext uri="{BB962C8B-B14F-4D97-AF65-F5344CB8AC3E}">
        <p14:creationId xmlns:p14="http://schemas.microsoft.com/office/powerpoint/2010/main" val="1567774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57176B-263D-4F6D-ADEA-459C7307ABE6}"/>
              </a:ext>
            </a:extLst>
          </p:cNvPr>
          <p:cNvSpPr>
            <a:spLocks noGrp="1"/>
          </p:cNvSpPr>
          <p:nvPr>
            <p:ph type="title"/>
          </p:nvPr>
        </p:nvSpPr>
        <p:spPr/>
        <p:txBody>
          <a:bodyPr/>
          <a:lstStyle/>
          <a:p>
            <a:r>
              <a:rPr lang="en-US" altLang="ja-JP" dirty="0" err="1"/>
              <a:t>InkCanvas</a:t>
            </a:r>
            <a:r>
              <a:rPr lang="ja-JP" altLang="en-US" dirty="0"/>
              <a:t> </a:t>
            </a:r>
            <a:r>
              <a:rPr lang="en-US" altLang="ja-JP" dirty="0"/>
              <a:t>/</a:t>
            </a:r>
            <a:r>
              <a:rPr lang="ja-JP" altLang="en-US" dirty="0"/>
              <a:t> </a:t>
            </a:r>
            <a:r>
              <a:rPr lang="en-US" altLang="ja-JP" dirty="0" err="1"/>
              <a:t>InkToolbar</a:t>
            </a:r>
            <a:endParaRPr kumimoji="1" lang="ja-JP" altLang="en-US" dirty="0"/>
          </a:p>
        </p:txBody>
      </p:sp>
      <p:pic>
        <p:nvPicPr>
          <p:cNvPr id="3" name="図 2">
            <a:extLst>
              <a:ext uri="{FF2B5EF4-FFF2-40B4-BE49-F238E27FC236}">
                <a16:creationId xmlns:a16="http://schemas.microsoft.com/office/drawing/2014/main" id="{BDBCB01F-D552-4935-A399-9E948F05F481}"/>
              </a:ext>
            </a:extLst>
          </p:cNvPr>
          <p:cNvPicPr>
            <a:picLocks noChangeAspect="1"/>
          </p:cNvPicPr>
          <p:nvPr/>
        </p:nvPicPr>
        <p:blipFill>
          <a:blip r:embed="rId2"/>
          <a:stretch>
            <a:fillRect/>
          </a:stretch>
        </p:blipFill>
        <p:spPr>
          <a:xfrm>
            <a:off x="-1" y="1041457"/>
            <a:ext cx="12436475" cy="5511457"/>
          </a:xfrm>
          <a:prstGeom prst="rect">
            <a:avLst/>
          </a:prstGeom>
        </p:spPr>
      </p:pic>
    </p:spTree>
    <p:extLst>
      <p:ext uri="{BB962C8B-B14F-4D97-AF65-F5344CB8AC3E}">
        <p14:creationId xmlns:p14="http://schemas.microsoft.com/office/powerpoint/2010/main" val="42025607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159720-5EC2-4936-B879-F6E3E958E5EA}"/>
              </a:ext>
            </a:extLst>
          </p:cNvPr>
          <p:cNvSpPr>
            <a:spLocks noGrp="1"/>
          </p:cNvSpPr>
          <p:nvPr>
            <p:ph type="title"/>
          </p:nvPr>
        </p:nvSpPr>
        <p:spPr/>
        <p:txBody>
          <a:bodyPr/>
          <a:lstStyle/>
          <a:p>
            <a:r>
              <a:rPr lang="ja-JP" altLang="en-US" dirty="0"/>
              <a:t>自己紹介</a:t>
            </a:r>
            <a:endParaRPr kumimoji="1" lang="ja-JP" altLang="en-US" dirty="0"/>
          </a:p>
        </p:txBody>
      </p:sp>
      <p:pic>
        <p:nvPicPr>
          <p:cNvPr id="5" name="Picture 4" descr="A person wearing a suit and tie smiling at the camera&#10;&#10;Description generated with very high confidence">
            <a:extLst>
              <a:ext uri="{FF2B5EF4-FFF2-40B4-BE49-F238E27FC236}">
                <a16:creationId xmlns:a16="http://schemas.microsoft.com/office/drawing/2014/main" id="{CFA48EC3-2FF3-468D-9BAB-2C39648731EC}"/>
              </a:ext>
            </a:extLst>
          </p:cNvPr>
          <p:cNvPicPr>
            <a:picLocks noChangeAspect="1"/>
          </p:cNvPicPr>
          <p:nvPr/>
        </p:nvPicPr>
        <p:blipFill>
          <a:blip r:embed="rId3"/>
          <a:stretch>
            <a:fillRect/>
          </a:stretch>
        </p:blipFill>
        <p:spPr>
          <a:xfrm>
            <a:off x="8863427" y="1456566"/>
            <a:ext cx="3300776" cy="4495501"/>
          </a:xfrm>
          <a:prstGeom prst="rect">
            <a:avLst/>
          </a:prstGeom>
        </p:spPr>
      </p:pic>
      <p:sp>
        <p:nvSpPr>
          <p:cNvPr id="6" name="Rectangle 5">
            <a:extLst>
              <a:ext uri="{FF2B5EF4-FFF2-40B4-BE49-F238E27FC236}">
                <a16:creationId xmlns:a16="http://schemas.microsoft.com/office/drawing/2014/main" id="{2BC60F42-D581-471C-81C0-F59479562F9A}"/>
              </a:ext>
            </a:extLst>
          </p:cNvPr>
          <p:cNvSpPr/>
          <p:nvPr/>
        </p:nvSpPr>
        <p:spPr bwMode="auto">
          <a:xfrm>
            <a:off x="229201" y="1456566"/>
            <a:ext cx="8550731" cy="52426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日本マイクロソフト </a:t>
            </a:r>
            <a:r>
              <a:rPr kumimoji="1" lang="en-US" altLang="ja-JP" sz="2800" dirty="0">
                <a:gradFill>
                  <a:gsLst>
                    <a:gs pos="0">
                      <a:srgbClr val="FFFFFF"/>
                    </a:gs>
                    <a:gs pos="100000">
                      <a:srgbClr val="FFFFFF"/>
                    </a:gs>
                  </a:gsLst>
                  <a:lin ang="5400000" scaled="0"/>
                </a:gradFill>
                <a:latin typeface="+mn-ea"/>
                <a:cs typeface="Segoe UI" pitchFamily="34" charset="0"/>
              </a:rPr>
              <a:t>Windows </a:t>
            </a:r>
            <a:r>
              <a:rPr kumimoji="1" lang="en-US" altLang="ja-JP" sz="2800" dirty="0" err="1">
                <a:gradFill>
                  <a:gsLst>
                    <a:gs pos="0">
                      <a:srgbClr val="FFFFFF"/>
                    </a:gs>
                    <a:gs pos="100000">
                      <a:srgbClr val="FFFFFF"/>
                    </a:gs>
                  </a:gsLst>
                  <a:lin ang="5400000" scaled="0"/>
                </a:gradFill>
                <a:latin typeface="+mn-ea"/>
                <a:cs typeface="Segoe UI" pitchFamily="34" charset="0"/>
              </a:rPr>
              <a:t>AppConsult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大田　一希</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好き：</a:t>
            </a:r>
            <a:r>
              <a:rPr kumimoji="1" lang="en-US" altLang="ja-JP" sz="2800" dirty="0">
                <a:gradFill>
                  <a:gsLst>
                    <a:gs pos="0">
                      <a:srgbClr val="FFFFFF"/>
                    </a:gs>
                    <a:gs pos="100000">
                      <a:srgbClr val="FFFFFF"/>
                    </a:gs>
                  </a:gsLst>
                  <a:lin ang="5400000" scaled="0"/>
                </a:gradFill>
                <a:latin typeface="+mn-ea"/>
                <a:cs typeface="Segoe UI" pitchFamily="34" charset="0"/>
              </a:rPr>
              <a:t>C#</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en-US" altLang="ja-JP" sz="2800" dirty="0">
                <a:gradFill>
                  <a:gsLst>
                    <a:gs pos="0">
                      <a:srgbClr val="FFFFFF"/>
                    </a:gs>
                    <a:gs pos="100000">
                      <a:srgbClr val="FFFFFF"/>
                    </a:gs>
                  </a:gsLst>
                  <a:lin ang="5400000" scaled="0"/>
                </a:gradFill>
                <a:latin typeface="+mn-ea"/>
                <a:cs typeface="Segoe UI" pitchFamily="34" charset="0"/>
              </a:rPr>
              <a:t>XAML</a:t>
            </a:r>
            <a:r>
              <a:rPr kumimoji="1" lang="ja-JP" altLang="en-US" sz="2800" dirty="0" err="1">
                <a:gradFill>
                  <a:gsLst>
                    <a:gs pos="0">
                      <a:srgbClr val="FFFFFF"/>
                    </a:gs>
                    <a:gs pos="100000">
                      <a:srgbClr val="FFFFFF"/>
                    </a:gs>
                  </a:gsLst>
                  <a:lin ang="5400000" scaled="0"/>
                </a:gradFill>
                <a:latin typeface="+mn-ea"/>
                <a:cs typeface="Segoe UI" pitchFamily="34" charset="0"/>
              </a:rPr>
              <a:t>、</a:t>
            </a:r>
            <a:r>
              <a:rPr kumimoji="1" lang="ja-JP" altLang="en-US" sz="2800" dirty="0">
                <a:gradFill>
                  <a:gsLst>
                    <a:gs pos="0">
                      <a:srgbClr val="FFFFFF"/>
                    </a:gs>
                    <a:gs pos="100000">
                      <a:srgbClr val="FFFFFF"/>
                    </a:gs>
                  </a:gsLst>
                  <a:lin ang="5400000" scaled="0"/>
                </a:gradFill>
                <a:latin typeface="+mn-ea"/>
                <a:cs typeface="Segoe UI" pitchFamily="34" charset="0"/>
              </a:rPr>
              <a:t>🍖</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r>
              <a:rPr kumimoji="1" lang="ja-JP" altLang="en-US" sz="2800" dirty="0">
                <a:gradFill>
                  <a:gsLst>
                    <a:gs pos="0">
                      <a:srgbClr val="FFFFFF"/>
                    </a:gs>
                    <a:gs pos="100000">
                      <a:srgbClr val="FFFFFF"/>
                    </a:gs>
                  </a:gsLst>
                  <a:lin ang="5400000" scaled="0"/>
                </a:gradFill>
                <a:latin typeface="+mn-ea"/>
                <a:cs typeface="Segoe UI" pitchFamily="34" charset="0"/>
              </a:rPr>
              <a:t>苦手：型のない言語</a:t>
            </a:r>
            <a:endParaRPr kumimoji="1" lang="en-US" altLang="ja-JP" sz="2800" dirty="0">
              <a:gradFill>
                <a:gsLst>
                  <a:gs pos="0">
                    <a:srgbClr val="FFFFFF"/>
                  </a:gs>
                  <a:gs pos="100000">
                    <a:srgbClr val="FFFFFF"/>
                  </a:gs>
                </a:gsLst>
                <a:lin ang="5400000" scaled="0"/>
              </a:gradFill>
              <a:latin typeface="+mn-ea"/>
              <a:cs typeface="Segoe UI" pitchFamily="34" charset="0"/>
            </a:endParaRPr>
          </a:p>
          <a:p>
            <a:pPr defTabSz="932472" fontAlgn="base">
              <a:lnSpc>
                <a:spcPct val="90000"/>
              </a:lnSpc>
              <a:spcBef>
                <a:spcPct val="0"/>
              </a:spcBef>
              <a:spcAft>
                <a:spcPct val="0"/>
              </a:spcAft>
            </a:pP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en-US" altLang="ja-JP" sz="2800" dirty="0">
                <a:gradFill>
                  <a:gsLst>
                    <a:gs pos="0">
                      <a:srgbClr val="FFFFFF"/>
                    </a:gs>
                    <a:gs pos="100000">
                      <a:srgbClr val="FFFFFF"/>
                    </a:gs>
                  </a:gsLst>
                  <a:lin ang="5400000" scaled="0"/>
                </a:gradFill>
                <a:latin typeface="+mn-ea"/>
                <a:cs typeface="Segoe UI" pitchFamily="34" charset="0"/>
              </a:rPr>
              <a:t>2017</a:t>
            </a:r>
            <a:r>
              <a:rPr kumimoji="1" lang="ja-JP" altLang="en-US" sz="2800" dirty="0">
                <a:gradFill>
                  <a:gsLst>
                    <a:gs pos="0">
                      <a:srgbClr val="FFFFFF"/>
                    </a:gs>
                    <a:gs pos="100000">
                      <a:srgbClr val="FFFFFF"/>
                    </a:gs>
                  </a:gsLst>
                  <a:lin ang="5400000" scaled="0"/>
                </a:gradFill>
                <a:latin typeface="+mn-ea"/>
                <a:cs typeface="Segoe UI" pitchFamily="34" charset="0"/>
              </a:rPr>
              <a:t>年</a:t>
            </a:r>
            <a:r>
              <a:rPr kumimoji="1" lang="en-US" altLang="ja-JP" sz="2800" dirty="0">
                <a:gradFill>
                  <a:gsLst>
                    <a:gs pos="0">
                      <a:srgbClr val="FFFFFF"/>
                    </a:gs>
                    <a:gs pos="100000">
                      <a:srgbClr val="FFFFFF"/>
                    </a:gs>
                  </a:gsLst>
                  <a:lin ang="5400000" scaled="0"/>
                </a:gradFill>
                <a:latin typeface="+mn-ea"/>
                <a:cs typeface="Segoe UI" pitchFamily="34" charset="0"/>
              </a:rPr>
              <a:t>2</a:t>
            </a:r>
            <a:r>
              <a:rPr kumimoji="1" lang="ja-JP" altLang="en-US" sz="2800" dirty="0">
                <a:gradFill>
                  <a:gsLst>
                    <a:gs pos="0">
                      <a:srgbClr val="FFFFFF"/>
                    </a:gs>
                    <a:gs pos="100000">
                      <a:srgbClr val="FFFFFF"/>
                    </a:gs>
                  </a:gsLst>
                  <a:lin ang="5400000" scaled="0"/>
                </a:gradFill>
                <a:latin typeface="+mn-ea"/>
                <a:cs typeface="Segoe UI" pitchFamily="34" charset="0"/>
              </a:rPr>
              <a:t>月にマイクロソフトに入社</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r>
              <a:rPr kumimoji="1" lang="ja-JP" altLang="en-US" sz="2800" dirty="0">
                <a:gradFill>
                  <a:gsLst>
                    <a:gs pos="0">
                      <a:srgbClr val="FFFFFF"/>
                    </a:gs>
                    <a:gs pos="100000">
                      <a:srgbClr val="FFFFFF"/>
                    </a:gs>
                  </a:gsLst>
                  <a:lin ang="5400000" scaled="0"/>
                </a:gradFill>
                <a:latin typeface="+mn-ea"/>
                <a:cs typeface="Segoe UI" pitchFamily="34" charset="0"/>
              </a:rPr>
              <a:t>マイクロソフト入社前：メーカー系 </a:t>
            </a:r>
            <a:r>
              <a:rPr kumimoji="1" lang="en-US" altLang="ja-JP" sz="2800" dirty="0" err="1">
                <a:gradFill>
                  <a:gsLst>
                    <a:gs pos="0">
                      <a:srgbClr val="FFFFFF"/>
                    </a:gs>
                    <a:gs pos="100000">
                      <a:srgbClr val="FFFFFF"/>
                    </a:gs>
                  </a:gsLst>
                  <a:lin ang="5400000" scaled="0"/>
                </a:gradFill>
                <a:latin typeface="+mn-ea"/>
                <a:cs typeface="Segoe UI" pitchFamily="34" charset="0"/>
              </a:rPr>
              <a:t>SIer</a:t>
            </a:r>
            <a:r>
              <a:rPr kumimoji="1" lang="en-US" altLang="ja-JP" sz="2800" dirty="0">
                <a:gradFill>
                  <a:gsLst>
                    <a:gs pos="0">
                      <a:srgbClr val="FFFFFF"/>
                    </a:gs>
                    <a:gs pos="100000">
                      <a:srgbClr val="FFFFFF"/>
                    </a:gs>
                  </a:gsLst>
                  <a:lin ang="5400000" scaled="0"/>
                </a:gradFill>
                <a:latin typeface="+mn-ea"/>
                <a:cs typeface="Segoe UI" pitchFamily="34" charset="0"/>
              </a:rPr>
              <a:t> </a:t>
            </a:r>
            <a:r>
              <a:rPr kumimoji="1" lang="ja-JP" altLang="en-US" sz="2800" dirty="0">
                <a:gradFill>
                  <a:gsLst>
                    <a:gs pos="0">
                      <a:srgbClr val="FFFFFF"/>
                    </a:gs>
                    <a:gs pos="100000">
                      <a:srgbClr val="FFFFFF"/>
                    </a:gs>
                  </a:gsLst>
                  <a:lin ang="5400000" scaled="0"/>
                </a:gradFill>
                <a:latin typeface="+mn-ea"/>
                <a:cs typeface="Segoe UI" pitchFamily="34" charset="0"/>
              </a:rPr>
              <a:t>に </a:t>
            </a:r>
            <a:r>
              <a:rPr kumimoji="1" lang="en-US" altLang="ja-JP" sz="2800" dirty="0">
                <a:gradFill>
                  <a:gsLst>
                    <a:gs pos="0">
                      <a:srgbClr val="FFFFFF"/>
                    </a:gs>
                    <a:gs pos="100000">
                      <a:srgbClr val="FFFFFF"/>
                    </a:gs>
                  </a:gsLst>
                  <a:lin ang="5400000" scaled="0"/>
                </a:gradFill>
                <a:latin typeface="+mn-ea"/>
                <a:cs typeface="Segoe UI" pitchFamily="34" charset="0"/>
              </a:rPr>
              <a:t>10 </a:t>
            </a:r>
            <a:r>
              <a:rPr kumimoji="1" lang="ja-JP" altLang="en-US" sz="2800" dirty="0">
                <a:gradFill>
                  <a:gsLst>
                    <a:gs pos="0">
                      <a:srgbClr val="FFFFFF"/>
                    </a:gs>
                    <a:gs pos="100000">
                      <a:srgbClr val="FFFFFF"/>
                    </a:gs>
                  </a:gsLst>
                  <a:lin ang="5400000" scaled="0"/>
                </a:gradFill>
                <a:latin typeface="+mn-ea"/>
                <a:cs typeface="Segoe UI" pitchFamily="34" charset="0"/>
              </a:rPr>
              <a:t>年勤務</a:t>
            </a:r>
            <a:br>
              <a:rPr kumimoji="1" lang="en-US" altLang="ja-JP" sz="2800" dirty="0">
                <a:gradFill>
                  <a:gsLst>
                    <a:gs pos="0">
                      <a:srgbClr val="FFFFFF"/>
                    </a:gs>
                    <a:gs pos="100000">
                      <a:srgbClr val="FFFFFF"/>
                    </a:gs>
                  </a:gsLst>
                  <a:lin ang="5400000" scaled="0"/>
                </a:gradFill>
                <a:latin typeface="+mn-ea"/>
                <a:cs typeface="Segoe UI" pitchFamily="34" charset="0"/>
              </a:rPr>
            </a:br>
            <a:r>
              <a:rPr kumimoji="1" lang="en-US" altLang="ja-JP" sz="2800" dirty="0">
                <a:gradFill>
                  <a:gsLst>
                    <a:gs pos="0">
                      <a:srgbClr val="FFFFFF"/>
                    </a:gs>
                    <a:gs pos="100000">
                      <a:srgbClr val="FFFFFF"/>
                    </a:gs>
                  </a:gsLst>
                  <a:lin ang="5400000" scaled="0"/>
                </a:gradFill>
                <a:latin typeface="+mn-ea"/>
                <a:cs typeface="Segoe UI" pitchFamily="34" charset="0"/>
              </a:rPr>
              <a:t>Microsoft MVP for Windows Development</a:t>
            </a:r>
            <a:r>
              <a:rPr kumimoji="1" lang="ja-JP" altLang="en-US" sz="2800" dirty="0">
                <a:gradFill>
                  <a:gsLst>
                    <a:gs pos="0">
                      <a:srgbClr val="FFFFFF"/>
                    </a:gs>
                    <a:gs pos="100000">
                      <a:srgbClr val="FFFFFF"/>
                    </a:gs>
                  </a:gsLst>
                  <a:lin ang="5400000" scaled="0"/>
                </a:gradFill>
                <a:latin typeface="+mn-ea"/>
                <a:cs typeface="Segoe UI" pitchFamily="34" charset="0"/>
              </a:rPr>
              <a:t>を </a:t>
            </a:r>
            <a:r>
              <a:rPr kumimoji="1" lang="en-US" altLang="ja-JP" sz="2800" dirty="0">
                <a:gradFill>
                  <a:gsLst>
                    <a:gs pos="0">
                      <a:srgbClr val="FFFFFF"/>
                    </a:gs>
                    <a:gs pos="100000">
                      <a:srgbClr val="FFFFFF"/>
                    </a:gs>
                  </a:gsLst>
                  <a:lin ang="5400000" scaled="0"/>
                </a:gradFill>
                <a:latin typeface="+mn-ea"/>
                <a:cs typeface="Segoe UI" pitchFamily="34" charset="0"/>
              </a:rPr>
              <a:t>6 </a:t>
            </a:r>
            <a:r>
              <a:rPr kumimoji="1" lang="ja-JP" altLang="en-US" sz="2800" dirty="0">
                <a:gradFill>
                  <a:gsLst>
                    <a:gs pos="0">
                      <a:srgbClr val="FFFFFF"/>
                    </a:gs>
                    <a:gs pos="100000">
                      <a:srgbClr val="FFFFFF"/>
                    </a:gs>
                  </a:gsLst>
                  <a:lin ang="5400000" scaled="0"/>
                </a:gradFill>
                <a:latin typeface="+mn-ea"/>
                <a:cs typeface="Segoe UI" pitchFamily="34" charset="0"/>
              </a:rPr>
              <a:t>年</a:t>
            </a:r>
            <a:endParaRPr kumimoji="1" lang="en-US" altLang="ja-JP" sz="2800" dirty="0">
              <a:gradFill>
                <a:gsLst>
                  <a:gs pos="0">
                    <a:srgbClr val="FFFFFF"/>
                  </a:gs>
                  <a:gs pos="100000">
                    <a:srgbClr val="FFFFFF"/>
                  </a:gs>
                </a:gsLst>
                <a:lin ang="5400000" scaled="0"/>
              </a:gradFill>
              <a:latin typeface="+mn-ea"/>
              <a:cs typeface="Segoe UI" pitchFamily="34" charset="0"/>
            </a:endParaRPr>
          </a:p>
          <a:p>
            <a:pPr marL="457200" indent="-457200" defTabSz="932472" fontAlgn="base">
              <a:lnSpc>
                <a:spcPct val="90000"/>
              </a:lnSpc>
              <a:spcBef>
                <a:spcPct val="0"/>
              </a:spcBef>
              <a:spcAft>
                <a:spcPct val="0"/>
              </a:spcAft>
              <a:buFont typeface="Arial" panose="020B0604020202020204" pitchFamily="34" charset="0"/>
              <a:buChar char="•"/>
            </a:pPr>
            <a:endParaRPr kumimoji="1" lang="en-US" altLang="ja-JP" sz="2800" dirty="0">
              <a:gradFill>
                <a:gsLst>
                  <a:gs pos="0">
                    <a:srgbClr val="FFFFFF"/>
                  </a:gs>
                  <a:gs pos="100000">
                    <a:srgbClr val="FFFFFF"/>
                  </a:gs>
                </a:gsLst>
                <a:lin ang="5400000" scaled="0"/>
              </a:gradFill>
              <a:latin typeface="+mn-ea"/>
              <a:cs typeface="Segoe UI" pitchFamily="34" charset="0"/>
            </a:endParaRPr>
          </a:p>
        </p:txBody>
      </p:sp>
    </p:spTree>
    <p:extLst>
      <p:ext uri="{BB962C8B-B14F-4D97-AF65-F5344CB8AC3E}">
        <p14:creationId xmlns:p14="http://schemas.microsoft.com/office/powerpoint/2010/main" val="39942573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InkCanvas</a:t>
            </a:r>
            <a:r>
              <a:rPr kumimoji="1" lang="en-US" altLang="ja-JP" dirty="0"/>
              <a:t> / </a:t>
            </a:r>
            <a:r>
              <a:rPr kumimoji="1" lang="en-US" altLang="ja-JP" dirty="0" err="1"/>
              <a:t>InkToolbar</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5026617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E753A-6DB3-47AC-BFCC-475F99473D4F}"/>
              </a:ext>
            </a:extLst>
          </p:cNvPr>
          <p:cNvSpPr>
            <a:spLocks noGrp="1"/>
          </p:cNvSpPr>
          <p:nvPr>
            <p:ph type="title"/>
          </p:nvPr>
        </p:nvSpPr>
        <p:spPr/>
        <p:txBody>
          <a:bodyPr/>
          <a:lstStyle/>
          <a:p>
            <a:r>
              <a:rPr kumimoji="1" lang="en-US" altLang="ja-JP" dirty="0"/>
              <a:t>DataGrid (Coming soon)</a:t>
            </a:r>
            <a:endParaRPr kumimoji="1" lang="ja-JP" altLang="en-US" dirty="0"/>
          </a:p>
        </p:txBody>
      </p:sp>
      <p:pic>
        <p:nvPicPr>
          <p:cNvPr id="3" name="図 2">
            <a:extLst>
              <a:ext uri="{FF2B5EF4-FFF2-40B4-BE49-F238E27FC236}">
                <a16:creationId xmlns:a16="http://schemas.microsoft.com/office/drawing/2014/main" id="{E5F42E3F-38EA-4E55-BC0F-140D729BCC3C}"/>
              </a:ext>
            </a:extLst>
          </p:cNvPr>
          <p:cNvPicPr>
            <a:picLocks noChangeAspect="1"/>
          </p:cNvPicPr>
          <p:nvPr/>
        </p:nvPicPr>
        <p:blipFill>
          <a:blip r:embed="rId2"/>
          <a:stretch>
            <a:fillRect/>
          </a:stretch>
        </p:blipFill>
        <p:spPr>
          <a:xfrm>
            <a:off x="272272" y="1153769"/>
            <a:ext cx="7429500" cy="2828925"/>
          </a:xfrm>
          <a:prstGeom prst="rect">
            <a:avLst/>
          </a:prstGeom>
          <a:ln>
            <a:noFill/>
          </a:ln>
          <a:effectLst>
            <a:outerShdw blurRad="292100" dist="139700" dir="2700000" algn="tl" rotWithShape="0">
              <a:srgbClr val="333333">
                <a:alpha val="65000"/>
              </a:srgbClr>
            </a:outerShdw>
          </a:effectLst>
        </p:spPr>
      </p:pic>
      <p:pic>
        <p:nvPicPr>
          <p:cNvPr id="4" name="図 3">
            <a:extLst>
              <a:ext uri="{FF2B5EF4-FFF2-40B4-BE49-F238E27FC236}">
                <a16:creationId xmlns:a16="http://schemas.microsoft.com/office/drawing/2014/main" id="{DE7A36AE-FE00-40F1-B756-EE18E7870325}"/>
              </a:ext>
            </a:extLst>
          </p:cNvPr>
          <p:cNvPicPr>
            <a:picLocks noChangeAspect="1"/>
          </p:cNvPicPr>
          <p:nvPr/>
        </p:nvPicPr>
        <p:blipFill>
          <a:blip r:embed="rId3"/>
          <a:stretch>
            <a:fillRect/>
          </a:stretch>
        </p:blipFill>
        <p:spPr>
          <a:xfrm>
            <a:off x="5676594" y="2394177"/>
            <a:ext cx="6578127" cy="4031755"/>
          </a:xfrm>
          <a:prstGeom prst="rect">
            <a:avLst/>
          </a:prstGeom>
        </p:spPr>
      </p:pic>
      <p:sp>
        <p:nvSpPr>
          <p:cNvPr id="5" name="正方形/長方形 4">
            <a:extLst>
              <a:ext uri="{FF2B5EF4-FFF2-40B4-BE49-F238E27FC236}">
                <a16:creationId xmlns:a16="http://schemas.microsoft.com/office/drawing/2014/main" id="{50E24BF5-AA7F-4450-A079-2A9D8038F4D0}"/>
              </a:ext>
            </a:extLst>
          </p:cNvPr>
          <p:cNvSpPr/>
          <p:nvPr/>
        </p:nvSpPr>
        <p:spPr bwMode="auto">
          <a:xfrm>
            <a:off x="274638" y="4294022"/>
            <a:ext cx="5292229" cy="213191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40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の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DataGrid </a:t>
            </a:r>
            <a:r>
              <a:rPr kumimoji="1" lang="ja-JP" altLang="en-US" sz="4000" dirty="0">
                <a:gradFill>
                  <a:gsLst>
                    <a:gs pos="0">
                      <a:srgbClr val="FFFFFF"/>
                    </a:gs>
                    <a:gs pos="100000">
                      <a:srgbClr val="FFFFFF"/>
                    </a:gs>
                  </a:gsLst>
                  <a:lin ang="5400000" scaled="0"/>
                </a:gradFill>
                <a:ea typeface="Segoe UI" pitchFamily="34" charset="0"/>
                <a:cs typeface="Segoe UI" pitchFamily="34" charset="0"/>
              </a:rPr>
              <a:t>と</a:t>
            </a:r>
            <a:endParaRPr kumimoji="1" lang="en-US" altLang="ja-JP"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ほぼ同じ </a:t>
            </a:r>
            <a:r>
              <a:rPr kumimoji="1" lang="en-US" altLang="ja-JP" sz="4000" dirty="0">
                <a:gradFill>
                  <a:gsLst>
                    <a:gs pos="0">
                      <a:srgbClr val="FFFFFF"/>
                    </a:gs>
                    <a:gs pos="100000">
                      <a:srgbClr val="FFFFFF"/>
                    </a:gs>
                  </a:gsLst>
                  <a:lin ang="5400000" scaled="0"/>
                </a:gradFill>
                <a:ea typeface="Segoe UI" pitchFamily="34" charset="0"/>
                <a:cs typeface="Segoe UI" pitchFamily="34" charset="0"/>
              </a:rPr>
              <a:t>API</a:t>
            </a:r>
            <a:endParaRPr kumimoji="1" lang="ja-JP" altLang="en-US" sz="4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02143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DataGrid</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02477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4283A9B-FC93-401D-82ED-6DBA53F659ED}"/>
              </a:ext>
            </a:extLst>
          </p:cNvPr>
          <p:cNvSpPr>
            <a:spLocks noGrp="1"/>
          </p:cNvSpPr>
          <p:nvPr>
            <p:ph type="title"/>
          </p:nvPr>
        </p:nvSpPr>
        <p:spPr/>
        <p:txBody>
          <a:bodyPr/>
          <a:lstStyle/>
          <a:p>
            <a:r>
              <a:rPr kumimoji="1" lang="en-US" altLang="ja-JP" dirty="0" err="1"/>
              <a:t>NavigationView</a:t>
            </a:r>
            <a:endParaRPr kumimoji="1" lang="ja-JP" altLang="en-US" dirty="0"/>
          </a:p>
        </p:txBody>
      </p:sp>
      <p:pic>
        <p:nvPicPr>
          <p:cNvPr id="8" name="図 7" descr="スクリーンショット が含まれている画像&#10;&#10;非常に高い精度で生成された説明">
            <a:extLst>
              <a:ext uri="{FF2B5EF4-FFF2-40B4-BE49-F238E27FC236}">
                <a16:creationId xmlns:a16="http://schemas.microsoft.com/office/drawing/2014/main" id="{BD52C7E0-EEE2-44FC-BB30-B7AD52AB535F}"/>
              </a:ext>
            </a:extLst>
          </p:cNvPr>
          <p:cNvPicPr>
            <a:picLocks noChangeAspect="1"/>
          </p:cNvPicPr>
          <p:nvPr/>
        </p:nvPicPr>
        <p:blipFill>
          <a:blip r:embed="rId2"/>
          <a:stretch>
            <a:fillRect/>
          </a:stretch>
        </p:blipFill>
        <p:spPr>
          <a:xfrm>
            <a:off x="2289975" y="1096130"/>
            <a:ext cx="7856523" cy="4373841"/>
          </a:xfrm>
          <a:prstGeom prst="rect">
            <a:avLst/>
          </a:prstGeom>
          <a:ln>
            <a:noFill/>
          </a:ln>
          <a:effectLst>
            <a:outerShdw blurRad="292100" dist="139700" dir="2700000" algn="tl" rotWithShape="0">
              <a:srgbClr val="333333">
                <a:alpha val="65000"/>
              </a:srgbClr>
            </a:outerShdw>
          </a:effectLst>
        </p:spPr>
      </p:pic>
      <p:sp>
        <p:nvSpPr>
          <p:cNvPr id="6" name="正方形/長方形 5">
            <a:extLst>
              <a:ext uri="{FF2B5EF4-FFF2-40B4-BE49-F238E27FC236}">
                <a16:creationId xmlns:a16="http://schemas.microsoft.com/office/drawing/2014/main" id="{A95F4D51-3631-4DE6-A4DF-6A50853C321D}"/>
              </a:ext>
            </a:extLst>
          </p:cNvPr>
          <p:cNvSpPr/>
          <p:nvPr/>
        </p:nvSpPr>
        <p:spPr bwMode="auto">
          <a:xfrm>
            <a:off x="1303715" y="5353251"/>
            <a:ext cx="10590800" cy="1076809"/>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4000" dirty="0">
                <a:gradFill>
                  <a:gsLst>
                    <a:gs pos="0">
                      <a:srgbClr val="FFFFFF"/>
                    </a:gs>
                    <a:gs pos="100000">
                      <a:srgbClr val="FFFFFF"/>
                    </a:gs>
                  </a:gsLst>
                  <a:lin ang="5400000" scaled="0"/>
                </a:gradFill>
                <a:ea typeface="Segoe UI" pitchFamily="34" charset="0"/>
                <a:cs typeface="Segoe UI" pitchFamily="34" charset="0"/>
              </a:rPr>
              <a:t>ハンバーガーメニューが作れる</a:t>
            </a:r>
          </a:p>
        </p:txBody>
      </p:sp>
    </p:spTree>
    <p:extLst>
      <p:ext uri="{BB962C8B-B14F-4D97-AF65-F5344CB8AC3E}">
        <p14:creationId xmlns:p14="http://schemas.microsoft.com/office/powerpoint/2010/main" val="3592186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err="1"/>
              <a:t>NavigationView</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471782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52F56-D1E4-4782-B0F7-CD858506442C}"/>
              </a:ext>
            </a:extLst>
          </p:cNvPr>
          <p:cNvSpPr>
            <a:spLocks noGrp="1"/>
          </p:cNvSpPr>
          <p:nvPr>
            <p:ph type="title"/>
          </p:nvPr>
        </p:nvSpPr>
        <p:spPr/>
        <p:txBody>
          <a:bodyPr/>
          <a:lstStyle/>
          <a:p>
            <a:r>
              <a:rPr lang="ja-JP" altLang="en-US" dirty="0"/>
              <a:t>その他のコントロールの確認</a:t>
            </a:r>
            <a:endParaRPr kumimoji="1" lang="ja-JP" altLang="en-US" dirty="0"/>
          </a:p>
        </p:txBody>
      </p:sp>
      <p:sp>
        <p:nvSpPr>
          <p:cNvPr id="3" name="Text Placeholder 2">
            <a:extLst>
              <a:ext uri="{FF2B5EF4-FFF2-40B4-BE49-F238E27FC236}">
                <a16:creationId xmlns:a16="http://schemas.microsoft.com/office/drawing/2014/main" id="{8C902207-1D1B-4215-8C96-36DE6821B71B}"/>
              </a:ext>
            </a:extLst>
          </p:cNvPr>
          <p:cNvSpPr>
            <a:spLocks noGrp="1"/>
          </p:cNvSpPr>
          <p:nvPr>
            <p:ph type="body" sz="quarter" idx="10"/>
          </p:nvPr>
        </p:nvSpPr>
        <p:spPr>
          <a:xfrm>
            <a:off x="274638" y="1212850"/>
            <a:ext cx="11887200" cy="1369606"/>
          </a:xfrm>
        </p:spPr>
        <p:txBody>
          <a:bodyPr/>
          <a:lstStyle/>
          <a:p>
            <a:r>
              <a:rPr lang="en-US" altLang="ja-JP" dirty="0"/>
              <a:t>XAML Controls Gallery</a:t>
            </a:r>
          </a:p>
          <a:p>
            <a:r>
              <a:rPr lang="en-US" altLang="ja-JP" sz="3200" dirty="0"/>
              <a:t>https://www.microsoft.com/store/productId/9MSVH128X2ZT</a:t>
            </a:r>
            <a:endParaRPr kumimoji="1" lang="ja-JP" altLang="en-US" sz="3200" dirty="0"/>
          </a:p>
        </p:txBody>
      </p:sp>
      <p:pic>
        <p:nvPicPr>
          <p:cNvPr id="4" name="Picture 3">
            <a:extLst>
              <a:ext uri="{FF2B5EF4-FFF2-40B4-BE49-F238E27FC236}">
                <a16:creationId xmlns:a16="http://schemas.microsoft.com/office/drawing/2014/main" id="{FCCB2396-A0C3-4100-8EC6-E1204BFB77C0}"/>
              </a:ext>
            </a:extLst>
          </p:cNvPr>
          <p:cNvPicPr>
            <a:picLocks noChangeAspect="1"/>
          </p:cNvPicPr>
          <p:nvPr/>
        </p:nvPicPr>
        <p:blipFill>
          <a:blip r:embed="rId2"/>
          <a:stretch>
            <a:fillRect/>
          </a:stretch>
        </p:blipFill>
        <p:spPr>
          <a:xfrm>
            <a:off x="1237000" y="2582456"/>
            <a:ext cx="4882715" cy="380938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98B6D80-2F94-4D28-93F8-079DDAB185A2}"/>
              </a:ext>
            </a:extLst>
          </p:cNvPr>
          <p:cNvPicPr>
            <a:picLocks noChangeAspect="1"/>
          </p:cNvPicPr>
          <p:nvPr/>
        </p:nvPicPr>
        <p:blipFill>
          <a:blip r:embed="rId3"/>
          <a:stretch>
            <a:fillRect/>
          </a:stretch>
        </p:blipFill>
        <p:spPr>
          <a:xfrm>
            <a:off x="6316760" y="2587863"/>
            <a:ext cx="4882715" cy="37985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904410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XAML Controls Gallery</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662789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7DEB65-C66E-40AB-A709-6ECB14B676CA}"/>
              </a:ext>
            </a:extLst>
          </p:cNvPr>
          <p:cNvSpPr>
            <a:spLocks noGrp="1"/>
          </p:cNvSpPr>
          <p:nvPr>
            <p:ph type="body" sz="quarter" idx="10"/>
          </p:nvPr>
        </p:nvSpPr>
        <p:spPr>
          <a:xfrm>
            <a:off x="274638" y="1212850"/>
            <a:ext cx="11887200" cy="800219"/>
          </a:xfrm>
        </p:spPr>
        <p:txBody>
          <a:bodyPr/>
          <a:lstStyle/>
          <a:p>
            <a:r>
              <a:rPr kumimoji="1" lang="ja-JP" altLang="en-US" dirty="0"/>
              <a:t>マウス操作を前提としたサイズのコントロール</a:t>
            </a:r>
          </a:p>
        </p:txBody>
      </p:sp>
      <p:sp>
        <p:nvSpPr>
          <p:cNvPr id="3" name="Title 2">
            <a:extLst>
              <a:ext uri="{FF2B5EF4-FFF2-40B4-BE49-F238E27FC236}">
                <a16:creationId xmlns:a16="http://schemas.microsoft.com/office/drawing/2014/main" id="{EAB42D3D-A817-46F2-B28E-2AD1201107DE}"/>
              </a:ext>
            </a:extLst>
          </p:cNvPr>
          <p:cNvSpPr>
            <a:spLocks noGrp="1"/>
          </p:cNvSpPr>
          <p:nvPr>
            <p:ph type="title"/>
          </p:nvPr>
        </p:nvSpPr>
        <p:spPr/>
        <p:txBody>
          <a:bodyPr/>
          <a:lstStyle/>
          <a:p>
            <a:r>
              <a:rPr kumimoji="1" lang="en-US" altLang="ja-JP" dirty="0"/>
              <a:t>Compact sizing</a:t>
            </a:r>
            <a:r>
              <a:rPr kumimoji="1" lang="ja-JP" altLang="en-US" dirty="0"/>
              <a:t>（</a:t>
            </a:r>
            <a:r>
              <a:rPr kumimoji="1" lang="en-US" altLang="ja-JP" dirty="0"/>
              <a:t>Coming soon</a:t>
            </a:r>
            <a:r>
              <a:rPr kumimoji="1" lang="ja-JP" altLang="en-US" dirty="0"/>
              <a:t>）</a:t>
            </a:r>
          </a:p>
        </p:txBody>
      </p:sp>
      <p:pic>
        <p:nvPicPr>
          <p:cNvPr id="4" name="図 3">
            <a:extLst>
              <a:ext uri="{FF2B5EF4-FFF2-40B4-BE49-F238E27FC236}">
                <a16:creationId xmlns:a16="http://schemas.microsoft.com/office/drawing/2014/main" id="{C4E7321A-B3D8-4676-8F38-863BA41F67B3}"/>
              </a:ext>
            </a:extLst>
          </p:cNvPr>
          <p:cNvPicPr>
            <a:picLocks noChangeAspect="1"/>
          </p:cNvPicPr>
          <p:nvPr/>
        </p:nvPicPr>
        <p:blipFill rotWithShape="1">
          <a:blip r:embed="rId2"/>
          <a:srcRect t="-7988" b="16494"/>
          <a:stretch/>
        </p:blipFill>
        <p:spPr>
          <a:xfrm>
            <a:off x="274638" y="2190463"/>
            <a:ext cx="8896350" cy="4270298"/>
          </a:xfrm>
          <a:prstGeom prst="rect">
            <a:avLst/>
          </a:prstGeom>
        </p:spPr>
      </p:pic>
      <p:sp>
        <p:nvSpPr>
          <p:cNvPr id="5" name="正方形/長方形 4">
            <a:extLst>
              <a:ext uri="{FF2B5EF4-FFF2-40B4-BE49-F238E27FC236}">
                <a16:creationId xmlns:a16="http://schemas.microsoft.com/office/drawing/2014/main" id="{2166F1FC-0E37-47E5-8BFB-9CB041A3F03A}"/>
              </a:ext>
            </a:extLst>
          </p:cNvPr>
          <p:cNvSpPr/>
          <p:nvPr/>
        </p:nvSpPr>
        <p:spPr bwMode="auto">
          <a:xfrm>
            <a:off x="274638"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コンパクト</a:t>
            </a:r>
          </a:p>
        </p:txBody>
      </p:sp>
      <p:sp>
        <p:nvSpPr>
          <p:cNvPr id="6" name="正方形/長方形 5">
            <a:extLst>
              <a:ext uri="{FF2B5EF4-FFF2-40B4-BE49-F238E27FC236}">
                <a16:creationId xmlns:a16="http://schemas.microsoft.com/office/drawing/2014/main" id="{64F74A40-6AE5-4C87-9360-2A1B8F1B4312}"/>
              </a:ext>
            </a:extLst>
          </p:cNvPr>
          <p:cNvSpPr/>
          <p:nvPr/>
        </p:nvSpPr>
        <p:spPr bwMode="auto">
          <a:xfrm>
            <a:off x="3057812" y="1911245"/>
            <a:ext cx="2713220" cy="6520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デフォルト</a:t>
            </a:r>
          </a:p>
        </p:txBody>
      </p:sp>
    </p:spTree>
    <p:extLst>
      <p:ext uri="{BB962C8B-B14F-4D97-AF65-F5344CB8AC3E}">
        <p14:creationId xmlns:p14="http://schemas.microsoft.com/office/powerpoint/2010/main" val="3581398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68F18C2-0808-43D7-83CC-072237080BFC}"/>
              </a:ext>
            </a:extLst>
          </p:cNvPr>
          <p:cNvSpPr>
            <a:spLocks noGrp="1"/>
          </p:cNvSpPr>
          <p:nvPr>
            <p:ph type="title"/>
          </p:nvPr>
        </p:nvSpPr>
        <p:spPr/>
        <p:txBody>
          <a:bodyPr/>
          <a:lstStyle/>
          <a:p>
            <a:r>
              <a:rPr lang="ja-JP" altLang="en-US" dirty="0"/>
              <a:t>まとめ</a:t>
            </a:r>
            <a:endParaRPr kumimoji="1" lang="ja-JP" altLang="en-US" dirty="0"/>
          </a:p>
        </p:txBody>
      </p:sp>
      <p:sp>
        <p:nvSpPr>
          <p:cNvPr id="5" name="テキスト プレースホルダー 4">
            <a:extLst>
              <a:ext uri="{FF2B5EF4-FFF2-40B4-BE49-F238E27FC236}">
                <a16:creationId xmlns:a16="http://schemas.microsoft.com/office/drawing/2014/main" id="{2365C8D2-B369-4C4F-85C3-718653A41FB7}"/>
              </a:ext>
            </a:extLst>
          </p:cNvPr>
          <p:cNvSpPr>
            <a:spLocks noGrp="1"/>
          </p:cNvSpPr>
          <p:nvPr>
            <p:ph type="body" sz="quarter" idx="10"/>
          </p:nvPr>
        </p:nvSpPr>
        <p:spPr>
          <a:xfrm>
            <a:off x="274638" y="1212850"/>
            <a:ext cx="11887200" cy="3262432"/>
          </a:xfrm>
        </p:spPr>
        <p:txBody>
          <a:bodyPr/>
          <a:lstStyle/>
          <a:p>
            <a:r>
              <a:rPr kumimoji="1" lang="en-US" altLang="ja-JP" sz="3600" dirty="0"/>
              <a:t>Windows</a:t>
            </a:r>
            <a:r>
              <a:rPr kumimoji="1" lang="ja-JP" altLang="en-US" sz="3600" dirty="0"/>
              <a:t> </a:t>
            </a:r>
            <a:r>
              <a:rPr kumimoji="1" lang="en-US" altLang="ja-JP" sz="3600" dirty="0"/>
              <a:t>10 </a:t>
            </a:r>
            <a:r>
              <a:rPr kumimoji="1" lang="ja-JP" altLang="en-US" sz="3600" dirty="0"/>
              <a:t>の標準アプリと比べて違和感ないコントロール</a:t>
            </a:r>
            <a:endParaRPr kumimoji="1" lang="en-US" altLang="ja-JP" sz="3600" dirty="0"/>
          </a:p>
          <a:p>
            <a:pPr marL="571500" indent="-571500">
              <a:buFont typeface="Arial" panose="020B0604020202020204" pitchFamily="34" charset="0"/>
              <a:buChar char="•"/>
            </a:pPr>
            <a:r>
              <a:rPr lang="en-US" altLang="ja-JP" sz="3600" dirty="0" err="1"/>
              <a:t>InkControl</a:t>
            </a:r>
            <a:r>
              <a:rPr lang="en-US" altLang="ja-JP" sz="3600" dirty="0"/>
              <a:t> / </a:t>
            </a:r>
            <a:r>
              <a:rPr lang="en-US" altLang="ja-JP" sz="3600" dirty="0" err="1"/>
              <a:t>InkToolbar</a:t>
            </a:r>
            <a:endParaRPr lang="en-US" altLang="ja-JP" sz="3600" dirty="0"/>
          </a:p>
          <a:p>
            <a:pPr marL="571500" indent="-571500">
              <a:buFont typeface="Arial" panose="020B0604020202020204" pitchFamily="34" charset="0"/>
              <a:buChar char="•"/>
            </a:pPr>
            <a:r>
              <a:rPr kumimoji="1" lang="en-US" altLang="ja-JP" sz="3600" dirty="0"/>
              <a:t>DataGrid(Preview)</a:t>
            </a:r>
          </a:p>
          <a:p>
            <a:pPr marL="571500" indent="-571500">
              <a:buFont typeface="Arial" panose="020B0604020202020204" pitchFamily="34" charset="0"/>
              <a:buChar char="•"/>
            </a:pPr>
            <a:r>
              <a:rPr lang="en-US" altLang="ja-JP" sz="3600" dirty="0" err="1"/>
              <a:t>NavigationView</a:t>
            </a:r>
            <a:endParaRPr lang="en-US" altLang="ja-JP" sz="3600" dirty="0"/>
          </a:p>
          <a:p>
            <a:pPr marL="571500" indent="-571500">
              <a:buFont typeface="Arial" panose="020B0604020202020204" pitchFamily="34" charset="0"/>
              <a:buChar char="•"/>
            </a:pPr>
            <a:r>
              <a:rPr kumimoji="1" lang="en-US" altLang="ja-JP" sz="3600" dirty="0"/>
              <a:t>XAML Controls Gallery</a:t>
            </a:r>
            <a:endParaRPr kumimoji="1" lang="ja-JP" altLang="en-US" sz="3600" dirty="0"/>
          </a:p>
        </p:txBody>
      </p:sp>
    </p:spTree>
    <p:extLst>
      <p:ext uri="{BB962C8B-B14F-4D97-AF65-F5344CB8AC3E}">
        <p14:creationId xmlns:p14="http://schemas.microsoft.com/office/powerpoint/2010/main" val="36917645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593920F-35FD-472D-9AB4-B7E2404AAFF8}"/>
              </a:ext>
            </a:extLst>
          </p:cNvPr>
          <p:cNvSpPr>
            <a:spLocks noGrp="1"/>
          </p:cNvSpPr>
          <p:nvPr>
            <p:ph type="title"/>
          </p:nvPr>
        </p:nvSpPr>
        <p:spPr/>
        <p:txBody>
          <a:bodyPr/>
          <a:lstStyle/>
          <a:p>
            <a:r>
              <a:rPr kumimoji="1" lang="ja-JP" altLang="en-US" dirty="0"/>
              <a:t>見た目以外の機能</a:t>
            </a:r>
          </a:p>
        </p:txBody>
      </p:sp>
    </p:spTree>
    <p:extLst>
      <p:ext uri="{BB962C8B-B14F-4D97-AF65-F5344CB8AC3E}">
        <p14:creationId xmlns:p14="http://schemas.microsoft.com/office/powerpoint/2010/main" val="468727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7003" y="3882263"/>
            <a:ext cx="11887200" cy="923330"/>
          </a:xfrm>
        </p:spPr>
        <p:txBody>
          <a:bodyPr/>
          <a:lstStyle/>
          <a:p>
            <a:pPr marL="0" indent="0" algn="ctr">
              <a:buNone/>
            </a:pPr>
            <a:r>
              <a:rPr kumimoji="1" lang="ja-JP" altLang="en-US" sz="4800" dirty="0"/>
              <a:t>最近のデスクトップアプリで出来ることの共有</a:t>
            </a:r>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lang="ja-JP" altLang="en-US" dirty="0"/>
              <a:t>本セッションのゴール</a:t>
            </a:r>
            <a:endParaRPr kumimoji="1" lang="ja-JP" altLang="en-US" dirty="0"/>
          </a:p>
        </p:txBody>
      </p:sp>
    </p:spTree>
    <p:extLst>
      <p:ext uri="{BB962C8B-B14F-4D97-AF65-F5344CB8AC3E}">
        <p14:creationId xmlns:p14="http://schemas.microsoft.com/office/powerpoint/2010/main" val="3715856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8DE22BC-C649-44D0-A9C2-79DEF47E7866}"/>
              </a:ext>
            </a:extLst>
          </p:cNvPr>
          <p:cNvSpPr>
            <a:spLocks noGrp="1"/>
          </p:cNvSpPr>
          <p:nvPr>
            <p:ph type="body" sz="quarter" idx="10"/>
          </p:nvPr>
        </p:nvSpPr>
        <p:spPr>
          <a:xfrm>
            <a:off x="274638" y="1212850"/>
            <a:ext cx="11887200" cy="1415772"/>
          </a:xfrm>
        </p:spPr>
        <p:txBody>
          <a:bodyPr/>
          <a:lstStyle/>
          <a:p>
            <a:r>
              <a:rPr lang="en-US" altLang="ja-JP" dirty="0"/>
              <a:t>Windows</a:t>
            </a:r>
            <a:r>
              <a:rPr lang="ja-JP" altLang="en-US" dirty="0"/>
              <a:t> </a:t>
            </a:r>
            <a:r>
              <a:rPr lang="en-US" altLang="ja-JP" dirty="0"/>
              <a:t>10</a:t>
            </a:r>
            <a:r>
              <a:rPr lang="ja-JP" altLang="en-US" dirty="0"/>
              <a:t> の新機能は </a:t>
            </a:r>
            <a:r>
              <a:rPr lang="en-US" altLang="ja-JP" dirty="0"/>
              <a:t>Win32API </a:t>
            </a:r>
            <a:r>
              <a:rPr lang="ja-JP" altLang="en-US" dirty="0"/>
              <a:t>や </a:t>
            </a:r>
            <a:br>
              <a:rPr lang="en-US" altLang="ja-JP" dirty="0"/>
            </a:br>
            <a:r>
              <a:rPr lang="en-US" altLang="ja-JP" dirty="0"/>
              <a:t>.NET Framework </a:t>
            </a:r>
            <a:r>
              <a:rPr lang="ja-JP" altLang="en-US" dirty="0"/>
              <a:t>ではなく </a:t>
            </a:r>
            <a:r>
              <a:rPr lang="en-US" altLang="ja-JP" dirty="0"/>
              <a:t>Windows 10 API </a:t>
            </a:r>
            <a:r>
              <a:rPr lang="ja-JP" altLang="en-US" dirty="0"/>
              <a:t>に追加</a:t>
            </a:r>
            <a:endParaRPr kumimoji="1" lang="ja-JP" altLang="en-US" dirty="0"/>
          </a:p>
        </p:txBody>
      </p:sp>
      <p:sp>
        <p:nvSpPr>
          <p:cNvPr id="3" name="タイトル 2">
            <a:extLst>
              <a:ext uri="{FF2B5EF4-FFF2-40B4-BE49-F238E27FC236}">
                <a16:creationId xmlns:a16="http://schemas.microsoft.com/office/drawing/2014/main" id="{FFAE2B24-05BA-46BE-A3F4-BE6AC39ED13D}"/>
              </a:ext>
            </a:extLst>
          </p:cNvPr>
          <p:cNvSpPr>
            <a:spLocks noGrp="1"/>
          </p:cNvSpPr>
          <p:nvPr>
            <p:ph type="title"/>
          </p:nvPr>
        </p:nvSpPr>
        <p:spPr/>
        <p:txBody>
          <a:bodyPr/>
          <a:lstStyle/>
          <a:p>
            <a:r>
              <a:rPr kumimoji="1" lang="en-US" altLang="ja-JP" dirty="0"/>
              <a:t>Windows 10 API</a:t>
            </a:r>
            <a:endParaRPr kumimoji="1" lang="ja-JP" altLang="en-US" dirty="0"/>
          </a:p>
        </p:txBody>
      </p:sp>
      <p:sp>
        <p:nvSpPr>
          <p:cNvPr id="5" name="正方形/長方形 4">
            <a:extLst>
              <a:ext uri="{FF2B5EF4-FFF2-40B4-BE49-F238E27FC236}">
                <a16:creationId xmlns:a16="http://schemas.microsoft.com/office/drawing/2014/main" id="{643B5F76-FC9F-48B6-9C47-9B03C6CD84AA}"/>
              </a:ext>
            </a:extLst>
          </p:cNvPr>
          <p:cNvSpPr/>
          <p:nvPr/>
        </p:nvSpPr>
        <p:spPr bwMode="auto">
          <a:xfrm>
            <a:off x="272273" y="2628623"/>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トースト</a:t>
            </a:r>
          </a:p>
        </p:txBody>
      </p:sp>
      <p:sp>
        <p:nvSpPr>
          <p:cNvPr id="6" name="正方形/長方形 5">
            <a:extLst>
              <a:ext uri="{FF2B5EF4-FFF2-40B4-BE49-F238E27FC236}">
                <a16:creationId xmlns:a16="http://schemas.microsoft.com/office/drawing/2014/main" id="{A325F07F-6BA4-4801-A3D8-2BA869CE2E49}"/>
              </a:ext>
            </a:extLst>
          </p:cNvPr>
          <p:cNvSpPr/>
          <p:nvPr/>
        </p:nvSpPr>
        <p:spPr bwMode="auto">
          <a:xfrm>
            <a:off x="3277601"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タイル</a:t>
            </a:r>
          </a:p>
        </p:txBody>
      </p:sp>
      <p:sp>
        <p:nvSpPr>
          <p:cNvPr id="7" name="正方形/長方形 6">
            <a:extLst>
              <a:ext uri="{FF2B5EF4-FFF2-40B4-BE49-F238E27FC236}">
                <a16:creationId xmlns:a16="http://schemas.microsoft.com/office/drawing/2014/main" id="{D572D7D4-CF2D-4A1E-9C0E-BB4F377B6956}"/>
              </a:ext>
            </a:extLst>
          </p:cNvPr>
          <p:cNvSpPr/>
          <p:nvPr/>
        </p:nvSpPr>
        <p:spPr bwMode="auto">
          <a:xfrm>
            <a:off x="6282929"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BLE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34D3A202-5B46-4235-85F2-F115D66D37D6}"/>
              </a:ext>
            </a:extLst>
          </p:cNvPr>
          <p:cNvSpPr/>
          <p:nvPr/>
        </p:nvSpPr>
        <p:spPr bwMode="auto">
          <a:xfrm>
            <a:off x="9278820" y="2628621"/>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 </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プリント</a:t>
            </a:r>
          </a:p>
        </p:txBody>
      </p:sp>
      <p:sp>
        <p:nvSpPr>
          <p:cNvPr id="9" name="正方形/長方形 8">
            <a:extLst>
              <a:ext uri="{FF2B5EF4-FFF2-40B4-BE49-F238E27FC236}">
                <a16:creationId xmlns:a16="http://schemas.microsoft.com/office/drawing/2014/main" id="{66744D7F-5335-440D-9A83-740A1F95EC35}"/>
              </a:ext>
            </a:extLst>
          </p:cNvPr>
          <p:cNvSpPr/>
          <p:nvPr/>
        </p:nvSpPr>
        <p:spPr bwMode="auto">
          <a:xfrm>
            <a:off x="272272"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カメラ</a:t>
            </a:r>
          </a:p>
        </p:txBody>
      </p:sp>
      <p:sp>
        <p:nvSpPr>
          <p:cNvPr id="10" name="正方形/長方形 9">
            <a:extLst>
              <a:ext uri="{FF2B5EF4-FFF2-40B4-BE49-F238E27FC236}">
                <a16:creationId xmlns:a16="http://schemas.microsoft.com/office/drawing/2014/main" id="{A90824E7-ABF8-4E81-AE7A-665494409E23}"/>
              </a:ext>
            </a:extLst>
          </p:cNvPr>
          <p:cNvSpPr/>
          <p:nvPr/>
        </p:nvSpPr>
        <p:spPr bwMode="auto">
          <a:xfrm>
            <a:off x="3277601"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センサー</a:t>
            </a:r>
          </a:p>
        </p:txBody>
      </p:sp>
      <p:sp>
        <p:nvSpPr>
          <p:cNvPr id="11" name="正方形/長方形 10">
            <a:extLst>
              <a:ext uri="{FF2B5EF4-FFF2-40B4-BE49-F238E27FC236}">
                <a16:creationId xmlns:a16="http://schemas.microsoft.com/office/drawing/2014/main" id="{D7057EA3-2CFC-4005-947A-BC892BF587E7}"/>
              </a:ext>
            </a:extLst>
          </p:cNvPr>
          <p:cNvSpPr/>
          <p:nvPr/>
        </p:nvSpPr>
        <p:spPr bwMode="auto">
          <a:xfrm>
            <a:off x="272272" y="5161157"/>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タイムライン</a:t>
            </a:r>
          </a:p>
        </p:txBody>
      </p:sp>
      <p:sp>
        <p:nvSpPr>
          <p:cNvPr id="12" name="正方形/長方形 11">
            <a:extLst>
              <a:ext uri="{FF2B5EF4-FFF2-40B4-BE49-F238E27FC236}">
                <a16:creationId xmlns:a16="http://schemas.microsoft.com/office/drawing/2014/main" id="{FE17AE61-48F1-4A91-BE57-E16568E67AFA}"/>
              </a:ext>
            </a:extLst>
          </p:cNvPr>
          <p:cNvSpPr/>
          <p:nvPr/>
        </p:nvSpPr>
        <p:spPr bwMode="auto">
          <a:xfrm>
            <a:off x="3277600" y="5161157"/>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Project</a:t>
            </a:r>
            <a:r>
              <a:rPr kumimoji="1" lang="ja-JP" altLang="en-US" sz="3200" dirty="0">
                <a:gradFill>
                  <a:gsLst>
                    <a:gs pos="0">
                      <a:srgbClr val="FFFFFF"/>
                    </a:gs>
                    <a:gs pos="100000">
                      <a:srgbClr val="FFFFFF"/>
                    </a:gs>
                  </a:gsLst>
                  <a:lin ang="5400000" scaled="0"/>
                </a:gradFill>
                <a:ea typeface="Segoe UI" pitchFamily="34" charset="0"/>
                <a:cs typeface="Segoe UI" pitchFamily="34" charset="0"/>
              </a:rPr>
              <a:t> </a:t>
            </a:r>
            <a:r>
              <a:rPr kumimoji="1" lang="en-US" altLang="ja-JP" sz="3200" dirty="0">
                <a:gradFill>
                  <a:gsLst>
                    <a:gs pos="0">
                      <a:srgbClr val="FFFFFF"/>
                    </a:gs>
                    <a:gs pos="100000">
                      <a:srgbClr val="FFFFFF"/>
                    </a:gs>
                  </a:gsLst>
                  <a:lin ang="5400000" scaled="0"/>
                </a:gradFill>
                <a:ea typeface="Segoe UI" pitchFamily="34" charset="0"/>
                <a:cs typeface="Segoe UI" pitchFamily="34" charset="0"/>
              </a:rPr>
              <a:t>Rome</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E4080ACB-D8A0-4052-8E3E-75AEB4878F1D}"/>
              </a:ext>
            </a:extLst>
          </p:cNvPr>
          <p:cNvSpPr/>
          <p:nvPr/>
        </p:nvSpPr>
        <p:spPr bwMode="auto">
          <a:xfrm>
            <a:off x="6282929"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WebSocket</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正方形/長方形 13">
            <a:extLst>
              <a:ext uri="{FF2B5EF4-FFF2-40B4-BE49-F238E27FC236}">
                <a16:creationId xmlns:a16="http://schemas.microsoft.com/office/drawing/2014/main" id="{78B0FA9B-483F-4259-895F-7B134BFFAEE4}"/>
              </a:ext>
            </a:extLst>
          </p:cNvPr>
          <p:cNvSpPr/>
          <p:nvPr/>
        </p:nvSpPr>
        <p:spPr bwMode="auto">
          <a:xfrm>
            <a:off x="9288257" y="3895304"/>
            <a:ext cx="2883017" cy="11167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VoIP</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57E3D4C1-3FA4-44D8-8CDA-1A1AE333C9F4}"/>
              </a:ext>
            </a:extLst>
          </p:cNvPr>
          <p:cNvSpPr txBox="1"/>
          <p:nvPr/>
        </p:nvSpPr>
        <p:spPr>
          <a:xfrm>
            <a:off x="6488582" y="5350206"/>
            <a:ext cx="2226967" cy="738664"/>
          </a:xfrm>
          <a:prstGeom prst="rect">
            <a:avLst/>
          </a:prstGeom>
          <a:noFill/>
        </p:spPr>
        <p:txBody>
          <a:bodyPr wrap="square" lIns="182880" tIns="146304" rIns="182880" bIns="146304" rtlCol="0">
            <a:spAutoFit/>
          </a:bodyPr>
          <a:lstStyle/>
          <a:p>
            <a:pPr>
              <a:lnSpc>
                <a:spcPct val="90000"/>
              </a:lnSpc>
              <a:spcAft>
                <a:spcPts val="600"/>
              </a:spcAft>
            </a:pPr>
            <a:r>
              <a:rPr kumimoji="1" lang="en-US" altLang="ja-JP" sz="3200" dirty="0">
                <a:gradFill>
                  <a:gsLst>
                    <a:gs pos="2917">
                      <a:schemeClr val="tx1"/>
                    </a:gs>
                    <a:gs pos="30000">
                      <a:schemeClr val="tx1"/>
                    </a:gs>
                  </a:gsLst>
                  <a:lin ang="5400000" scaled="0"/>
                </a:gradFill>
              </a:rPr>
              <a:t>etc...</a:t>
            </a:r>
            <a:endParaRPr kumimoji="1" lang="ja-JP" altLang="en-US" sz="32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0383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lang="ja-JP" altLang="en-US" dirty="0"/>
              <a:t>最近追加されている機能の傾向</a:t>
            </a:r>
            <a:endParaRPr kumimoji="1" lang="ja-JP" altLang="en-US" dirty="0"/>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4615889"/>
            <a:ext cx="5724837"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3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6509819" y="4615890"/>
            <a:ext cx="5724836"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7" name="図 6" descr="人, 室内, テーブル, 座っている が含まれている画像&#10;&#10;非常に高い精度で生成された説明">
            <a:extLst>
              <a:ext uri="{FF2B5EF4-FFF2-40B4-BE49-F238E27FC236}">
                <a16:creationId xmlns:a16="http://schemas.microsoft.com/office/drawing/2014/main" id="{7FC50CA2-00E9-4F93-AB8F-1262147ED2A7}"/>
              </a:ext>
            </a:extLst>
          </p:cNvPr>
          <p:cNvPicPr>
            <a:picLocks noChangeAspect="1"/>
          </p:cNvPicPr>
          <p:nvPr/>
        </p:nvPicPr>
        <p:blipFill>
          <a:blip r:embed="rId2"/>
          <a:stretch>
            <a:fillRect/>
          </a:stretch>
        </p:blipFill>
        <p:spPr>
          <a:xfrm>
            <a:off x="272272" y="1374558"/>
            <a:ext cx="4138484" cy="2327897"/>
          </a:xfrm>
          <a:prstGeom prst="rect">
            <a:avLst/>
          </a:prstGeom>
        </p:spPr>
      </p:pic>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6509819" y="1374558"/>
            <a:ext cx="4243525" cy="2391284"/>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2188290" y="2473427"/>
            <a:ext cx="3808819" cy="2142461"/>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8346643" y="2100617"/>
            <a:ext cx="3888012" cy="2515271"/>
          </a:xfrm>
          <a:prstGeom prst="rect">
            <a:avLst/>
          </a:prstGeom>
        </p:spPr>
      </p:pic>
    </p:spTree>
    <p:extLst>
      <p:ext uri="{BB962C8B-B14F-4D97-AF65-F5344CB8AC3E}">
        <p14:creationId xmlns:p14="http://schemas.microsoft.com/office/powerpoint/2010/main" val="3855709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224A66-C30D-41FD-980E-FE9D3AC43CAD}"/>
              </a:ext>
            </a:extLst>
          </p:cNvPr>
          <p:cNvSpPr>
            <a:spLocks noGrp="1"/>
          </p:cNvSpPr>
          <p:nvPr>
            <p:ph type="title"/>
          </p:nvPr>
        </p:nvSpPr>
        <p:spPr/>
        <p:txBody>
          <a:bodyPr/>
          <a:lstStyle/>
          <a:p>
            <a:r>
              <a:rPr kumimoji="1" lang="ja-JP" altLang="en-US" dirty="0"/>
              <a:t>今回注目</a:t>
            </a:r>
          </a:p>
        </p:txBody>
      </p:sp>
      <p:sp>
        <p:nvSpPr>
          <p:cNvPr id="4" name="正方形/長方形 3">
            <a:extLst>
              <a:ext uri="{FF2B5EF4-FFF2-40B4-BE49-F238E27FC236}">
                <a16:creationId xmlns:a16="http://schemas.microsoft.com/office/drawing/2014/main" id="{A45079E1-50AF-4B07-AE2A-AAB7BBC5D362}"/>
              </a:ext>
            </a:extLst>
          </p:cNvPr>
          <p:cNvSpPr/>
          <p:nvPr/>
        </p:nvSpPr>
        <p:spPr bwMode="auto">
          <a:xfrm>
            <a:off x="272272" y="1992260"/>
            <a:ext cx="956118" cy="31492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1200" dirty="0">
                <a:gradFill>
                  <a:gsLst>
                    <a:gs pos="0">
                      <a:srgbClr val="FFFFFF"/>
                    </a:gs>
                    <a:gs pos="100000">
                      <a:srgbClr val="FFFFFF"/>
                    </a:gs>
                  </a:gsLst>
                  <a:lin ang="5400000" scaled="0"/>
                </a:gradFill>
                <a:ea typeface="Segoe UI" pitchFamily="34" charset="0"/>
                <a:cs typeface="Segoe UI" pitchFamily="34" charset="0"/>
              </a:rPr>
              <a:t>3D</a:t>
            </a:r>
            <a:endParaRPr kumimoji="1" lang="ja-JP" alt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正方形/長方形 4">
            <a:extLst>
              <a:ext uri="{FF2B5EF4-FFF2-40B4-BE49-F238E27FC236}">
                <a16:creationId xmlns:a16="http://schemas.microsoft.com/office/drawing/2014/main" id="{1F2FFD48-9404-4E25-9DC2-D947B82E81A5}"/>
              </a:ext>
            </a:extLst>
          </p:cNvPr>
          <p:cNvSpPr/>
          <p:nvPr/>
        </p:nvSpPr>
        <p:spPr bwMode="auto">
          <a:xfrm>
            <a:off x="1603639" y="5009919"/>
            <a:ext cx="9639824" cy="91757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デバイス間連携</a:t>
            </a:r>
          </a:p>
        </p:txBody>
      </p:sp>
      <p:pic>
        <p:nvPicPr>
          <p:cNvPr id="7" name="図 6" descr="人, 室内, テーブル, 座っている が含まれている画像&#10;&#10;非常に高い精度で生成された説明">
            <a:extLst>
              <a:ext uri="{FF2B5EF4-FFF2-40B4-BE49-F238E27FC236}">
                <a16:creationId xmlns:a16="http://schemas.microsoft.com/office/drawing/2014/main" id="{7FC50CA2-00E9-4F93-AB8F-1262147ED2A7}"/>
              </a:ext>
            </a:extLst>
          </p:cNvPr>
          <p:cNvPicPr>
            <a:picLocks noChangeAspect="1"/>
          </p:cNvPicPr>
          <p:nvPr/>
        </p:nvPicPr>
        <p:blipFill>
          <a:blip r:embed="rId2"/>
          <a:stretch>
            <a:fillRect/>
          </a:stretch>
        </p:blipFill>
        <p:spPr>
          <a:xfrm>
            <a:off x="272272" y="1374559"/>
            <a:ext cx="817693" cy="459952"/>
          </a:xfrm>
          <a:prstGeom prst="rect">
            <a:avLst/>
          </a:prstGeom>
        </p:spPr>
      </p:pic>
      <p:pic>
        <p:nvPicPr>
          <p:cNvPr id="9" name="図 8">
            <a:extLst>
              <a:ext uri="{FF2B5EF4-FFF2-40B4-BE49-F238E27FC236}">
                <a16:creationId xmlns:a16="http://schemas.microsoft.com/office/drawing/2014/main" id="{649F4894-D419-4357-85EB-3E447453B5CA}"/>
              </a:ext>
            </a:extLst>
          </p:cNvPr>
          <p:cNvPicPr>
            <a:picLocks noChangeAspect="1"/>
          </p:cNvPicPr>
          <p:nvPr/>
        </p:nvPicPr>
        <p:blipFill>
          <a:blip r:embed="rId3"/>
          <a:stretch>
            <a:fillRect/>
          </a:stretch>
        </p:blipFill>
        <p:spPr>
          <a:xfrm>
            <a:off x="1603638" y="1992260"/>
            <a:ext cx="5075139" cy="2859910"/>
          </a:xfrm>
          <a:prstGeom prst="rect">
            <a:avLst/>
          </a:prstGeom>
        </p:spPr>
      </p:pic>
      <p:pic>
        <p:nvPicPr>
          <p:cNvPr id="11" name="図 10" descr="壁, 室内, 床, 天井 が含まれている画像&#10;&#10;非常に高い精度で生成された説明">
            <a:extLst>
              <a:ext uri="{FF2B5EF4-FFF2-40B4-BE49-F238E27FC236}">
                <a16:creationId xmlns:a16="http://schemas.microsoft.com/office/drawing/2014/main" id="{9F55093D-2ED9-4719-9CF4-F233C7E88D8F}"/>
              </a:ext>
            </a:extLst>
          </p:cNvPr>
          <p:cNvPicPr>
            <a:picLocks noChangeAspect="1"/>
          </p:cNvPicPr>
          <p:nvPr/>
        </p:nvPicPr>
        <p:blipFill>
          <a:blip r:embed="rId4"/>
          <a:stretch>
            <a:fillRect/>
          </a:stretch>
        </p:blipFill>
        <p:spPr>
          <a:xfrm>
            <a:off x="410697" y="1532308"/>
            <a:ext cx="817693" cy="459952"/>
          </a:xfrm>
          <a:prstGeom prst="rect">
            <a:avLst/>
          </a:prstGeom>
        </p:spPr>
      </p:pic>
      <p:pic>
        <p:nvPicPr>
          <p:cNvPr id="12" name="図 11">
            <a:extLst>
              <a:ext uri="{FF2B5EF4-FFF2-40B4-BE49-F238E27FC236}">
                <a16:creationId xmlns:a16="http://schemas.microsoft.com/office/drawing/2014/main" id="{1BE99959-9BE8-4080-BADF-95D27D71E179}"/>
              </a:ext>
            </a:extLst>
          </p:cNvPr>
          <p:cNvPicPr>
            <a:picLocks noChangeAspect="1"/>
          </p:cNvPicPr>
          <p:nvPr/>
        </p:nvPicPr>
        <p:blipFill>
          <a:blip r:embed="rId5"/>
          <a:stretch>
            <a:fillRect/>
          </a:stretch>
        </p:blipFill>
        <p:spPr>
          <a:xfrm>
            <a:off x="6817202" y="1992260"/>
            <a:ext cx="4426260" cy="2863480"/>
          </a:xfrm>
          <a:prstGeom prst="rect">
            <a:avLst/>
          </a:prstGeom>
        </p:spPr>
      </p:pic>
    </p:spTree>
    <p:extLst>
      <p:ext uri="{BB962C8B-B14F-4D97-AF65-F5344CB8AC3E}">
        <p14:creationId xmlns:p14="http://schemas.microsoft.com/office/powerpoint/2010/main" val="3161491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10D1825-045A-4FC9-B5EC-0AB1C19698BA}"/>
              </a:ext>
            </a:extLst>
          </p:cNvPr>
          <p:cNvSpPr>
            <a:spLocks noGrp="1"/>
          </p:cNvSpPr>
          <p:nvPr>
            <p:ph type="body" sz="quarter" idx="10"/>
          </p:nvPr>
        </p:nvSpPr>
        <p:spPr>
          <a:xfrm>
            <a:off x="274638" y="1212850"/>
            <a:ext cx="11887200" cy="3416320"/>
          </a:xfrm>
        </p:spPr>
        <p:txBody>
          <a:bodyPr/>
          <a:lstStyle/>
          <a:p>
            <a:r>
              <a:rPr lang="ja-JP" altLang="en-US" dirty="0"/>
              <a:t>ユーザーのアクティビティを時系列で確認</a:t>
            </a:r>
            <a:endParaRPr lang="en-US" altLang="ja-JP" dirty="0"/>
          </a:p>
          <a:p>
            <a:r>
              <a:rPr lang="ja-JP" altLang="en-US" dirty="0"/>
              <a:t>レイアウトは </a:t>
            </a:r>
            <a:r>
              <a:rPr lang="en-US" altLang="ja-JP" dirty="0" err="1"/>
              <a:t>AdaptiveCard</a:t>
            </a:r>
            <a:r>
              <a:rPr lang="en-US" altLang="ja-JP" dirty="0"/>
              <a:t> </a:t>
            </a:r>
            <a:r>
              <a:rPr lang="ja-JP" altLang="en-US" dirty="0"/>
              <a:t>で作成</a:t>
            </a:r>
            <a:endParaRPr lang="en-US" altLang="ja-JP" dirty="0"/>
          </a:p>
          <a:p>
            <a:r>
              <a:rPr kumimoji="1" lang="ja-JP" altLang="en-US" dirty="0"/>
              <a:t>タイムラインをタップすると任意の </a:t>
            </a:r>
            <a:r>
              <a:rPr kumimoji="1" lang="en-US" altLang="ja-JP" dirty="0"/>
              <a:t>URL </a:t>
            </a:r>
            <a:r>
              <a:rPr kumimoji="1" lang="ja-JP" altLang="en-US" dirty="0"/>
              <a:t>を起動</a:t>
            </a:r>
            <a:br>
              <a:rPr kumimoji="1" lang="en-US" altLang="ja-JP" dirty="0"/>
            </a:br>
            <a:r>
              <a:rPr kumimoji="1" lang="ja-JP" altLang="en-US" dirty="0"/>
              <a:t>→ </a:t>
            </a:r>
            <a:r>
              <a:rPr lang="ja-JP" altLang="en-US" dirty="0"/>
              <a:t>アプリがプロトコル（</a:t>
            </a:r>
            <a:r>
              <a:rPr lang="en-US" altLang="ja-JP" dirty="0"/>
              <a:t>my-app:</a:t>
            </a:r>
            <a:r>
              <a:rPr lang="ja-JP" altLang="en-US" dirty="0"/>
              <a:t>～ などで起動する仕組み）に対応していればアプリが起動</a:t>
            </a:r>
            <a:endParaRPr kumimoji="1" lang="ja-JP" altLang="en-US" dirty="0"/>
          </a:p>
        </p:txBody>
      </p:sp>
      <p:sp>
        <p:nvSpPr>
          <p:cNvPr id="3" name="タイトル 2">
            <a:extLst>
              <a:ext uri="{FF2B5EF4-FFF2-40B4-BE49-F238E27FC236}">
                <a16:creationId xmlns:a16="http://schemas.microsoft.com/office/drawing/2014/main" id="{A06F30AD-E831-4C48-81BB-70FD8AC22B4C}"/>
              </a:ext>
            </a:extLst>
          </p:cNvPr>
          <p:cNvSpPr>
            <a:spLocks noGrp="1"/>
          </p:cNvSpPr>
          <p:nvPr>
            <p:ph type="title"/>
          </p:nvPr>
        </p:nvSpPr>
        <p:spPr/>
        <p:txBody>
          <a:bodyPr/>
          <a:lstStyle/>
          <a:p>
            <a:r>
              <a:rPr lang="ja-JP" altLang="en-US" dirty="0"/>
              <a:t>タイムライン</a:t>
            </a:r>
            <a:endParaRPr kumimoji="1" lang="ja-JP" altLang="en-US" dirty="0"/>
          </a:p>
        </p:txBody>
      </p:sp>
    </p:spTree>
    <p:extLst>
      <p:ext uri="{BB962C8B-B14F-4D97-AF65-F5344CB8AC3E}">
        <p14:creationId xmlns:p14="http://schemas.microsoft.com/office/powerpoint/2010/main" val="22504646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AAEB720-BB09-4A37-B9C5-4B9DF2340703}"/>
              </a:ext>
            </a:extLst>
          </p:cNvPr>
          <p:cNvSpPr>
            <a:spLocks noGrp="1"/>
          </p:cNvSpPr>
          <p:nvPr>
            <p:ph type="title"/>
          </p:nvPr>
        </p:nvSpPr>
        <p:spPr/>
        <p:txBody>
          <a:bodyPr/>
          <a:lstStyle/>
          <a:p>
            <a:r>
              <a:rPr kumimoji="1" lang="ja-JP" altLang="en-US" dirty="0"/>
              <a:t>タイムラインコード例</a:t>
            </a:r>
          </a:p>
        </p:txBody>
      </p:sp>
      <p:sp>
        <p:nvSpPr>
          <p:cNvPr id="5" name="テキスト プレースホルダー 4">
            <a:extLst>
              <a:ext uri="{FF2B5EF4-FFF2-40B4-BE49-F238E27FC236}">
                <a16:creationId xmlns:a16="http://schemas.microsoft.com/office/drawing/2014/main" id="{EB6B5D7B-A8F9-4D20-86DC-3D6A4EE785BD}"/>
              </a:ext>
            </a:extLst>
          </p:cNvPr>
          <p:cNvSpPr>
            <a:spLocks noGrp="1"/>
          </p:cNvSpPr>
          <p:nvPr>
            <p:ph type="body" sz="quarter" idx="10"/>
          </p:nvPr>
        </p:nvSpPr>
        <p:spPr>
          <a:xfrm>
            <a:off x="274638" y="1212850"/>
            <a:ext cx="11887200" cy="5786199"/>
          </a:xfrm>
        </p:spPr>
        <p:txBody>
          <a:bodyPr/>
          <a:lstStyle/>
          <a:p>
            <a:r>
              <a:rPr lang="en-US" altLang="ja-JP" sz="2800" dirty="0"/>
              <a:t>// </a:t>
            </a:r>
            <a:r>
              <a:rPr lang="ja-JP" altLang="en-US" sz="2800" dirty="0"/>
              <a:t>以下のフィールドを追加</a:t>
            </a:r>
            <a:br>
              <a:rPr lang="en-US" altLang="ja-JP" sz="2800" dirty="0"/>
            </a:br>
            <a:r>
              <a:rPr lang="en-US" altLang="ja-JP" sz="2800" dirty="0"/>
              <a:t>// private </a:t>
            </a:r>
            <a:r>
              <a:rPr lang="en-US" altLang="ja-JP" sz="2800" dirty="0" err="1"/>
              <a:t>UserActivitySession</a:t>
            </a:r>
            <a:r>
              <a:rPr lang="en-US" altLang="ja-JP" sz="2800" dirty="0"/>
              <a:t> _</a:t>
            </a:r>
            <a:r>
              <a:rPr lang="en-US" altLang="ja-JP" sz="2800" dirty="0" err="1"/>
              <a:t>currentActivity</a:t>
            </a:r>
            <a:r>
              <a:rPr lang="en-US" altLang="ja-JP" sz="2800" dirty="0"/>
              <a:t>;</a:t>
            </a:r>
            <a:br>
              <a:rPr lang="en-US" altLang="ja-JP" sz="2800" dirty="0"/>
            </a:br>
            <a:endParaRPr lang="en-US" altLang="ja-JP" sz="2800" dirty="0"/>
          </a:p>
          <a:p>
            <a:r>
              <a:rPr lang="en-US" altLang="ja-JP" sz="2800" dirty="0"/>
              <a:t>// Channel </a:t>
            </a:r>
            <a:r>
              <a:rPr lang="ja-JP" altLang="en-US" sz="2800" dirty="0"/>
              <a:t>取得</a:t>
            </a:r>
            <a:endParaRPr lang="en-US" altLang="ja-JP" sz="2800" dirty="0"/>
          </a:p>
          <a:p>
            <a:r>
              <a:rPr lang="en-US" altLang="ja-JP" sz="2800" dirty="0"/>
              <a:t>var c = </a:t>
            </a:r>
            <a:r>
              <a:rPr lang="en-US" altLang="ja-JP" sz="2800" dirty="0" err="1"/>
              <a:t>UserActivityChannel.GetDefault</a:t>
            </a:r>
            <a:r>
              <a:rPr lang="en-US" altLang="ja-JP" sz="2800" dirty="0"/>
              <a:t>();</a:t>
            </a:r>
          </a:p>
          <a:p>
            <a:r>
              <a:rPr lang="en-US" altLang="ja-JP" sz="2800" dirty="0"/>
              <a:t>// Activity </a:t>
            </a:r>
            <a:r>
              <a:rPr lang="ja-JP" altLang="en-US" sz="2800" dirty="0"/>
              <a:t>の作成</a:t>
            </a:r>
            <a:endParaRPr lang="en-US" altLang="ja-JP" sz="2800" dirty="0"/>
          </a:p>
          <a:p>
            <a:r>
              <a:rPr lang="en-US" altLang="ja-JP" sz="2800" dirty="0"/>
              <a:t>var a = await </a:t>
            </a:r>
            <a:r>
              <a:rPr lang="en-US" altLang="ja-JP" sz="2800" dirty="0" err="1"/>
              <a:t>c.GetOrCreateUserActivityAsync</a:t>
            </a:r>
            <a:r>
              <a:rPr lang="en-US" altLang="ja-JP" sz="2800" dirty="0"/>
              <a:t>(“</a:t>
            </a:r>
            <a:r>
              <a:rPr lang="ja-JP" altLang="en-US" sz="2800" dirty="0"/>
              <a:t>識別文字列</a:t>
            </a:r>
            <a:r>
              <a:rPr lang="en-US" altLang="ja-JP" sz="2800" dirty="0"/>
              <a:t>”);</a:t>
            </a:r>
          </a:p>
          <a:p>
            <a:r>
              <a:rPr lang="en-US" altLang="ja-JP" sz="2800" dirty="0" err="1"/>
              <a:t>a.ActivationUri</a:t>
            </a:r>
            <a:r>
              <a:rPr lang="en-US" altLang="ja-JP" sz="2800" dirty="0"/>
              <a:t> = new Uri($"</a:t>
            </a:r>
            <a:r>
              <a:rPr lang="en-US" altLang="ja-JP" sz="2800" dirty="0" err="1"/>
              <a:t>decodedemo</a:t>
            </a:r>
            <a:r>
              <a:rPr lang="en-US" altLang="ja-JP" sz="2800" dirty="0"/>
              <a:t>:?id={param}");</a:t>
            </a:r>
          </a:p>
          <a:p>
            <a:r>
              <a:rPr lang="en-US" altLang="ja-JP" sz="2800" dirty="0" err="1"/>
              <a:t>activity.VisualElements.DisplayText</a:t>
            </a:r>
            <a:r>
              <a:rPr lang="en-US" altLang="ja-JP" sz="2800" dirty="0"/>
              <a:t> = “</a:t>
            </a:r>
            <a:r>
              <a:rPr lang="ja-JP" altLang="en-US" sz="2800" dirty="0"/>
              <a:t>表示テキスト</a:t>
            </a:r>
            <a:r>
              <a:rPr lang="en-US" altLang="ja-JP" sz="2800" dirty="0"/>
              <a:t>”;</a:t>
            </a:r>
          </a:p>
          <a:p>
            <a:endParaRPr lang="en-US" altLang="ja-JP" sz="2800" dirty="0"/>
          </a:p>
          <a:p>
            <a:r>
              <a:rPr lang="en-US" altLang="ja-JP" sz="2800" dirty="0"/>
              <a:t>await </a:t>
            </a:r>
            <a:r>
              <a:rPr lang="en-US" altLang="ja-JP" sz="2800" dirty="0" err="1"/>
              <a:t>a.SaveAsync</a:t>
            </a:r>
            <a:r>
              <a:rPr lang="en-US" altLang="ja-JP" sz="2800" dirty="0"/>
              <a:t>();</a:t>
            </a:r>
          </a:p>
          <a:p>
            <a:r>
              <a:rPr lang="en-US" altLang="ja-JP" sz="2800" dirty="0"/>
              <a:t>_</a:t>
            </a:r>
            <a:r>
              <a:rPr lang="en-US" altLang="ja-JP" sz="2800" dirty="0" err="1"/>
              <a:t>currentActivity</a:t>
            </a:r>
            <a:r>
              <a:rPr lang="en-US" altLang="ja-JP" sz="2800" dirty="0"/>
              <a:t>?.Dispose();</a:t>
            </a:r>
          </a:p>
          <a:p>
            <a:r>
              <a:rPr lang="en-US" altLang="ja-JP" sz="2800" dirty="0"/>
              <a:t>_</a:t>
            </a:r>
            <a:r>
              <a:rPr lang="en-US" altLang="ja-JP" sz="2800" dirty="0" err="1"/>
              <a:t>currentActivity</a:t>
            </a:r>
            <a:r>
              <a:rPr lang="en-US" altLang="ja-JP" sz="2800" dirty="0"/>
              <a:t> = </a:t>
            </a:r>
            <a:r>
              <a:rPr lang="en-US" altLang="ja-JP" sz="2800" dirty="0" err="1"/>
              <a:t>a.CreateSession</a:t>
            </a:r>
            <a:r>
              <a:rPr lang="en-US" altLang="ja-JP" sz="2800" dirty="0"/>
              <a:t>();</a:t>
            </a:r>
          </a:p>
        </p:txBody>
      </p:sp>
    </p:spTree>
    <p:extLst>
      <p:ext uri="{BB962C8B-B14F-4D97-AF65-F5344CB8AC3E}">
        <p14:creationId xmlns:p14="http://schemas.microsoft.com/office/powerpoint/2010/main" val="3157087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FE2927FE-1478-43B2-8D76-F82042DF5621}"/>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NuGet </a:t>
            </a:r>
            <a:r>
              <a:rPr kumimoji="1" lang="ja-JP" altLang="en-US" dirty="0"/>
              <a:t>で </a:t>
            </a:r>
            <a:r>
              <a:rPr kumimoji="1" lang="en-US" altLang="ja-JP" dirty="0"/>
              <a:t>JSON </a:t>
            </a:r>
            <a:r>
              <a:rPr kumimoji="1" lang="ja-JP" altLang="en-US" dirty="0"/>
              <a:t>をタイプセーフに組むライブラリや</a:t>
            </a:r>
          </a:p>
        </p:txBody>
      </p:sp>
      <p:sp>
        <p:nvSpPr>
          <p:cNvPr id="2" name="タイトル 1">
            <a:extLst>
              <a:ext uri="{FF2B5EF4-FFF2-40B4-BE49-F238E27FC236}">
                <a16:creationId xmlns:a16="http://schemas.microsoft.com/office/drawing/2014/main" id="{478E6986-9EEE-4C3B-96BF-7921428F39FB}"/>
              </a:ext>
            </a:extLst>
          </p:cNvPr>
          <p:cNvSpPr>
            <a:spLocks noGrp="1"/>
          </p:cNvSpPr>
          <p:nvPr>
            <p:ph type="title"/>
          </p:nvPr>
        </p:nvSpPr>
        <p:spPr/>
        <p:txBody>
          <a:bodyPr/>
          <a:lstStyle/>
          <a:p>
            <a:r>
              <a:rPr kumimoji="1" lang="en-US" altLang="ja-JP" dirty="0" err="1"/>
              <a:t>AdaptiveCard</a:t>
            </a:r>
            <a:endParaRPr kumimoji="1" lang="ja-JP" altLang="en-US" dirty="0"/>
          </a:p>
        </p:txBody>
      </p:sp>
      <p:pic>
        <p:nvPicPr>
          <p:cNvPr id="4" name="図 3">
            <a:extLst>
              <a:ext uri="{FF2B5EF4-FFF2-40B4-BE49-F238E27FC236}">
                <a16:creationId xmlns:a16="http://schemas.microsoft.com/office/drawing/2014/main" id="{97A9D1DC-36AB-44EA-A240-165E6C80A985}"/>
              </a:ext>
            </a:extLst>
          </p:cNvPr>
          <p:cNvPicPr>
            <a:picLocks noChangeAspect="1"/>
          </p:cNvPicPr>
          <p:nvPr/>
        </p:nvPicPr>
        <p:blipFill>
          <a:blip r:embed="rId2"/>
          <a:stretch>
            <a:fillRect/>
          </a:stretch>
        </p:blipFill>
        <p:spPr>
          <a:xfrm>
            <a:off x="274638" y="2013069"/>
            <a:ext cx="7400925" cy="1685925"/>
          </a:xfrm>
          <a:prstGeom prst="rect">
            <a:avLst/>
          </a:prstGeom>
          <a:ln>
            <a:noFill/>
          </a:ln>
          <a:effectLst>
            <a:outerShdw blurRad="292100" dist="139700" dir="2700000" algn="tl" rotWithShape="0">
              <a:srgbClr val="333333">
                <a:alpha val="65000"/>
              </a:srgbClr>
            </a:outerShdw>
          </a:effectLst>
        </p:spPr>
      </p:pic>
      <p:sp>
        <p:nvSpPr>
          <p:cNvPr id="6" name="テキスト プレースホルダー 4">
            <a:extLst>
              <a:ext uri="{FF2B5EF4-FFF2-40B4-BE49-F238E27FC236}">
                <a16:creationId xmlns:a16="http://schemas.microsoft.com/office/drawing/2014/main" id="{570C3DB9-F940-4594-A8BC-D772EC19270C}"/>
              </a:ext>
            </a:extLst>
          </p:cNvPr>
          <p:cNvSpPr txBox="1">
            <a:spLocks/>
          </p:cNvSpPr>
          <p:nvPr/>
        </p:nvSpPr>
        <p:spPr>
          <a:xfrm>
            <a:off x="274638" y="3991407"/>
            <a:ext cx="1188720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40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tab pos="1349375" algn="l"/>
              </a:tabLst>
              <a:defRPr kumimoji="1" sz="2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itchFamily="34" charset="0"/>
              <a:buNone/>
            </a:pPr>
            <a:r>
              <a:rPr lang="ja-JP" altLang="en-US" dirty="0"/>
              <a:t>アプリ内でレンダリングするコントロールが入手可能</a:t>
            </a:r>
          </a:p>
        </p:txBody>
      </p:sp>
      <p:pic>
        <p:nvPicPr>
          <p:cNvPr id="7" name="図 6">
            <a:extLst>
              <a:ext uri="{FF2B5EF4-FFF2-40B4-BE49-F238E27FC236}">
                <a16:creationId xmlns:a16="http://schemas.microsoft.com/office/drawing/2014/main" id="{CE8FE71E-606A-49AA-80ED-E31FE888171A}"/>
              </a:ext>
            </a:extLst>
          </p:cNvPr>
          <p:cNvPicPr>
            <a:picLocks noChangeAspect="1"/>
          </p:cNvPicPr>
          <p:nvPr/>
        </p:nvPicPr>
        <p:blipFill>
          <a:blip r:embed="rId3"/>
          <a:stretch>
            <a:fillRect/>
          </a:stretch>
        </p:blipFill>
        <p:spPr>
          <a:xfrm>
            <a:off x="274638" y="4853419"/>
            <a:ext cx="7400925" cy="1647825"/>
          </a:xfrm>
          <a:prstGeom prst="rect">
            <a:avLst/>
          </a:prstGeom>
          <a:ln>
            <a:noFill/>
          </a:ln>
          <a:effectLst>
            <a:outerShdw blurRad="292100" dist="139700" dir="2700000" algn="tl" rotWithShape="0">
              <a:srgbClr val="333333">
                <a:alpha val="65000"/>
              </a:srgbClr>
            </a:outerShdw>
          </a:effectLst>
        </p:spPr>
      </p:pic>
      <p:sp>
        <p:nvSpPr>
          <p:cNvPr id="8" name="正方形/長方形 7">
            <a:extLst>
              <a:ext uri="{FF2B5EF4-FFF2-40B4-BE49-F238E27FC236}">
                <a16:creationId xmlns:a16="http://schemas.microsoft.com/office/drawing/2014/main" id="{A02F4A2E-6791-4C90-84D9-823CE57D03D9}"/>
              </a:ext>
            </a:extLst>
          </p:cNvPr>
          <p:cNvSpPr/>
          <p:nvPr/>
        </p:nvSpPr>
        <p:spPr bwMode="auto">
          <a:xfrm>
            <a:off x="7853185" y="4862615"/>
            <a:ext cx="4385145" cy="164782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sz="2800" dirty="0">
                <a:gradFill>
                  <a:gsLst>
                    <a:gs pos="0">
                      <a:srgbClr val="FFFFFF"/>
                    </a:gs>
                    <a:gs pos="100000">
                      <a:srgbClr val="FFFFFF"/>
                    </a:gs>
                  </a:gsLst>
                  <a:lin ang="5400000" scaled="0"/>
                </a:gradFill>
                <a:ea typeface="Segoe UI" pitchFamily="34" charset="0"/>
                <a:cs typeface="Segoe UI" pitchFamily="34" charset="0"/>
              </a:rPr>
              <a:t>Android</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iOS</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HTML</a:t>
            </a:r>
            <a:r>
              <a:rPr kumimoji="1" lang="ja-JP" altLang="en-US" sz="2800" dirty="0" err="1">
                <a:gradFill>
                  <a:gsLst>
                    <a:gs pos="0">
                      <a:srgbClr val="FFFFFF"/>
                    </a:gs>
                    <a:gs pos="100000">
                      <a:srgbClr val="FFFFFF"/>
                    </a:gs>
                  </a:gsLst>
                  <a:lin ang="5400000" scaled="0"/>
                </a:gradFill>
                <a:ea typeface="Segoe UI" pitchFamily="34" charset="0"/>
                <a:cs typeface="Segoe UI" pitchFamily="34" charset="0"/>
              </a:rPr>
              <a:t>、</a:t>
            </a:r>
            <a:r>
              <a:rPr kumimoji="1" lang="en-US" altLang="ja-JP" sz="2800" dirty="0">
                <a:gradFill>
                  <a:gsLst>
                    <a:gs pos="0">
                      <a:srgbClr val="FFFFFF"/>
                    </a:gs>
                    <a:gs pos="100000">
                      <a:srgbClr val="FFFFFF"/>
                    </a:gs>
                  </a:gsLst>
                  <a:lin ang="5400000" scaled="0"/>
                </a:gradFill>
                <a:ea typeface="Segoe UI" pitchFamily="34" charset="0"/>
                <a:cs typeface="Segoe UI" pitchFamily="34" charset="0"/>
              </a:rPr>
              <a:t>WPF </a:t>
            </a:r>
            <a:r>
              <a:rPr kumimoji="1" lang="ja-JP" altLang="en-US" sz="2800" dirty="0">
                <a:gradFill>
                  <a:gsLst>
                    <a:gs pos="0">
                      <a:srgbClr val="FFFFFF"/>
                    </a:gs>
                    <a:gs pos="100000">
                      <a:srgbClr val="FFFFFF"/>
                    </a:gs>
                  </a:gsLst>
                  <a:lin ang="5400000" scaled="0"/>
                </a:gradFill>
                <a:ea typeface="Segoe UI" pitchFamily="34" charset="0"/>
                <a:cs typeface="Segoe UI" pitchFamily="34" charset="0"/>
              </a:rPr>
              <a:t>版もある</a:t>
            </a:r>
          </a:p>
        </p:txBody>
      </p:sp>
    </p:spTree>
    <p:extLst>
      <p:ext uri="{BB962C8B-B14F-4D97-AF65-F5344CB8AC3E}">
        <p14:creationId xmlns:p14="http://schemas.microsoft.com/office/powerpoint/2010/main" val="15580515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ja-JP" altLang="en-US" dirty="0"/>
              <a:t>タイムライン</a:t>
            </a:r>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9166829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CE32F35-5EE1-4A51-B06B-9FA3C1576EA0}"/>
              </a:ext>
            </a:extLst>
          </p:cNvPr>
          <p:cNvSpPr>
            <a:spLocks noGrp="1"/>
          </p:cNvSpPr>
          <p:nvPr>
            <p:ph type="title"/>
          </p:nvPr>
        </p:nvSpPr>
        <p:spPr/>
        <p:txBody>
          <a:bodyPr/>
          <a:lstStyle/>
          <a:p>
            <a:r>
              <a:rPr kumimoji="1" lang="en-US" altLang="ja-JP" dirty="0"/>
              <a:t>Project Rome</a:t>
            </a:r>
            <a:endParaRPr kumimoji="1" lang="ja-JP" altLang="en-US" dirty="0"/>
          </a:p>
        </p:txBody>
      </p:sp>
      <p:sp>
        <p:nvSpPr>
          <p:cNvPr id="5" name="正方形/長方形 4">
            <a:extLst>
              <a:ext uri="{FF2B5EF4-FFF2-40B4-BE49-F238E27FC236}">
                <a16:creationId xmlns:a16="http://schemas.microsoft.com/office/drawing/2014/main" id="{172C4F35-D4EF-4392-BAB3-BB3E313A62A8}"/>
              </a:ext>
            </a:extLst>
          </p:cNvPr>
          <p:cNvSpPr/>
          <p:nvPr/>
        </p:nvSpPr>
        <p:spPr>
          <a:xfrm>
            <a:off x="110680" y="6514585"/>
            <a:ext cx="7445921" cy="369332"/>
          </a:xfrm>
          <a:prstGeom prst="rect">
            <a:avLst/>
          </a:prstGeom>
        </p:spPr>
        <p:txBody>
          <a:bodyPr wrap="square">
            <a:spAutoFit/>
          </a:bodyPr>
          <a:lstStyle/>
          <a:p>
            <a:r>
              <a:rPr lang="ja-JP" altLang="en-US" dirty="0"/>
              <a:t>https://developer.microsoft.com/ja-jp/windows/project-rome</a:t>
            </a:r>
          </a:p>
        </p:txBody>
      </p:sp>
      <p:pic>
        <p:nvPicPr>
          <p:cNvPr id="6" name="図 5">
            <a:extLst>
              <a:ext uri="{FF2B5EF4-FFF2-40B4-BE49-F238E27FC236}">
                <a16:creationId xmlns:a16="http://schemas.microsoft.com/office/drawing/2014/main" id="{1D7F42DE-4B41-4E2F-B8DB-D5AAA6E176A5}"/>
              </a:ext>
            </a:extLst>
          </p:cNvPr>
          <p:cNvPicPr>
            <a:picLocks noChangeAspect="1"/>
          </p:cNvPicPr>
          <p:nvPr/>
        </p:nvPicPr>
        <p:blipFill>
          <a:blip r:embed="rId2"/>
          <a:stretch>
            <a:fillRect/>
          </a:stretch>
        </p:blipFill>
        <p:spPr>
          <a:xfrm>
            <a:off x="947213" y="1309975"/>
            <a:ext cx="10542048" cy="5107484"/>
          </a:xfrm>
          <a:prstGeom prst="rect">
            <a:avLst/>
          </a:prstGeom>
        </p:spPr>
      </p:pic>
    </p:spTree>
    <p:extLst>
      <p:ext uri="{BB962C8B-B14F-4D97-AF65-F5344CB8AC3E}">
        <p14:creationId xmlns:p14="http://schemas.microsoft.com/office/powerpoint/2010/main" val="3213561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197E36-A90F-49FB-B817-67965C6A0A6B}"/>
              </a:ext>
            </a:extLst>
          </p:cNvPr>
          <p:cNvSpPr>
            <a:spLocks noGrp="1"/>
          </p:cNvSpPr>
          <p:nvPr>
            <p:ph type="body" sz="quarter" idx="10"/>
          </p:nvPr>
        </p:nvSpPr>
        <p:spPr>
          <a:xfrm>
            <a:off x="274638" y="1212850"/>
            <a:ext cx="11887200" cy="1415772"/>
          </a:xfrm>
        </p:spPr>
        <p:txBody>
          <a:bodyPr/>
          <a:lstStyle/>
          <a:p>
            <a:pPr marL="0" indent="0">
              <a:buNone/>
            </a:pPr>
            <a:r>
              <a:rPr kumimoji="1" lang="ja-JP" altLang="en-US" dirty="0"/>
              <a:t>複数デバイス（</a:t>
            </a:r>
            <a:r>
              <a:rPr kumimoji="1" lang="en-US" altLang="ja-JP" dirty="0"/>
              <a:t>Windows</a:t>
            </a:r>
            <a:r>
              <a:rPr kumimoji="1" lang="ja-JP" altLang="en-US" dirty="0" err="1"/>
              <a:t>、</a:t>
            </a:r>
            <a:r>
              <a:rPr kumimoji="1" lang="en-US" altLang="ja-JP" dirty="0"/>
              <a:t>Android</a:t>
            </a:r>
            <a:r>
              <a:rPr kumimoji="1" lang="ja-JP" altLang="en-US" dirty="0" err="1"/>
              <a:t>、</a:t>
            </a:r>
            <a:r>
              <a:rPr kumimoji="1" lang="en-US" altLang="ja-JP" dirty="0"/>
              <a:t>iOS</a:t>
            </a:r>
            <a:r>
              <a:rPr kumimoji="1" lang="ja-JP" altLang="en-US" dirty="0" err="1"/>
              <a:t>、</a:t>
            </a:r>
            <a:r>
              <a:rPr kumimoji="1" lang="en-US" altLang="ja-JP" dirty="0"/>
              <a:t>etc...</a:t>
            </a:r>
            <a:r>
              <a:rPr kumimoji="1" lang="ja-JP" altLang="en-US" dirty="0"/>
              <a:t>）にまたがったアプリを作成するためのプラットフォーム</a:t>
            </a:r>
            <a:endParaRPr kumimoji="1" lang="en-US" altLang="ja-JP" dirty="0"/>
          </a:p>
        </p:txBody>
      </p:sp>
      <p:sp>
        <p:nvSpPr>
          <p:cNvPr id="3" name="Title 2">
            <a:extLst>
              <a:ext uri="{FF2B5EF4-FFF2-40B4-BE49-F238E27FC236}">
                <a16:creationId xmlns:a16="http://schemas.microsoft.com/office/drawing/2014/main" id="{30627DFF-679F-4D48-8F72-446FB5D2641A}"/>
              </a:ext>
            </a:extLst>
          </p:cNvPr>
          <p:cNvSpPr>
            <a:spLocks noGrp="1"/>
          </p:cNvSpPr>
          <p:nvPr>
            <p:ph type="title"/>
          </p:nvPr>
        </p:nvSpPr>
        <p:spPr/>
        <p:txBody>
          <a:bodyPr/>
          <a:lstStyle/>
          <a:p>
            <a:r>
              <a:rPr kumimoji="1" lang="en-US" altLang="ja-JP" dirty="0"/>
              <a:t>Project Rome</a:t>
            </a:r>
            <a:endParaRPr kumimoji="1" lang="ja-JP" altLang="en-US" dirty="0"/>
          </a:p>
        </p:txBody>
      </p:sp>
      <p:pic>
        <p:nvPicPr>
          <p:cNvPr id="4" name="Picture 93">
            <a:extLst>
              <a:ext uri="{FF2B5EF4-FFF2-40B4-BE49-F238E27FC236}">
                <a16:creationId xmlns:a16="http://schemas.microsoft.com/office/drawing/2014/main" id="{56B9D4F7-9749-43DD-9B76-4EBDF3784B9A}"/>
              </a:ext>
            </a:extLst>
          </p:cNvPr>
          <p:cNvPicPr>
            <a:picLocks noChangeAspect="1"/>
          </p:cNvPicPr>
          <p:nvPr/>
        </p:nvPicPr>
        <p:blipFill>
          <a:blip r:embed="rId2"/>
          <a:stretch>
            <a:fillRect/>
          </a:stretch>
        </p:blipFill>
        <p:spPr>
          <a:xfrm>
            <a:off x="703025" y="4241126"/>
            <a:ext cx="1727281" cy="904575"/>
          </a:xfrm>
          <a:prstGeom prst="rect">
            <a:avLst/>
          </a:prstGeom>
        </p:spPr>
      </p:pic>
      <p:grpSp>
        <p:nvGrpSpPr>
          <p:cNvPr id="5" name="Group 11">
            <a:extLst>
              <a:ext uri="{FF2B5EF4-FFF2-40B4-BE49-F238E27FC236}">
                <a16:creationId xmlns:a16="http://schemas.microsoft.com/office/drawing/2014/main" id="{3471DE9C-2234-43C7-8605-610EC418417E}"/>
              </a:ext>
            </a:extLst>
          </p:cNvPr>
          <p:cNvGrpSpPr/>
          <p:nvPr/>
        </p:nvGrpSpPr>
        <p:grpSpPr>
          <a:xfrm>
            <a:off x="3983011" y="3884911"/>
            <a:ext cx="2350241" cy="1417802"/>
            <a:chOff x="6751155" y="4365461"/>
            <a:chExt cx="2350241" cy="1417802"/>
          </a:xfrm>
        </p:grpSpPr>
        <p:pic>
          <p:nvPicPr>
            <p:cNvPr id="6" name="Picture 12">
              <a:extLst>
                <a:ext uri="{FF2B5EF4-FFF2-40B4-BE49-F238E27FC236}">
                  <a16:creationId xmlns:a16="http://schemas.microsoft.com/office/drawing/2014/main" id="{DB99B2C4-7D18-4151-885E-B51D3AD0666F}"/>
                </a:ext>
              </a:extLst>
            </p:cNvPr>
            <p:cNvPicPr>
              <a:picLocks noChangeAspect="1"/>
            </p:cNvPicPr>
            <p:nvPr/>
          </p:nvPicPr>
          <p:blipFill>
            <a:blip r:embed="rId3"/>
            <a:stretch>
              <a:fillRect/>
            </a:stretch>
          </p:blipFill>
          <p:spPr>
            <a:xfrm>
              <a:off x="7394517" y="4411663"/>
              <a:ext cx="1706879" cy="1371600"/>
            </a:xfrm>
            <a:prstGeom prst="rect">
              <a:avLst/>
            </a:prstGeom>
          </p:spPr>
        </p:pic>
        <p:pic>
          <p:nvPicPr>
            <p:cNvPr id="7" name="Picture 13">
              <a:extLst>
                <a:ext uri="{FF2B5EF4-FFF2-40B4-BE49-F238E27FC236}">
                  <a16:creationId xmlns:a16="http://schemas.microsoft.com/office/drawing/2014/main" id="{AE617FF2-A22E-423D-BAD4-89D353BCA35B}"/>
                </a:ext>
              </a:extLst>
            </p:cNvPr>
            <p:cNvPicPr>
              <a:picLocks noChangeAspect="1"/>
            </p:cNvPicPr>
            <p:nvPr/>
          </p:nvPicPr>
          <p:blipFill>
            <a:blip r:embed="rId4"/>
            <a:stretch>
              <a:fillRect/>
            </a:stretch>
          </p:blipFill>
          <p:spPr>
            <a:xfrm>
              <a:off x="6751155" y="4365461"/>
              <a:ext cx="532710" cy="1188353"/>
            </a:xfrm>
            <a:prstGeom prst="rect">
              <a:avLst/>
            </a:prstGeom>
          </p:spPr>
        </p:pic>
      </p:grpSp>
      <p:pic>
        <p:nvPicPr>
          <p:cNvPr id="8" name="Picture 17">
            <a:extLst>
              <a:ext uri="{FF2B5EF4-FFF2-40B4-BE49-F238E27FC236}">
                <a16:creationId xmlns:a16="http://schemas.microsoft.com/office/drawing/2014/main" id="{2E637C8D-9251-466F-BC4D-D5D9BBA72233}"/>
              </a:ext>
            </a:extLst>
          </p:cNvPr>
          <p:cNvPicPr>
            <a:picLocks noChangeAspect="1"/>
          </p:cNvPicPr>
          <p:nvPr/>
        </p:nvPicPr>
        <p:blipFill>
          <a:blip r:embed="rId5"/>
          <a:stretch>
            <a:fillRect/>
          </a:stretch>
        </p:blipFill>
        <p:spPr>
          <a:xfrm>
            <a:off x="7875541" y="4000275"/>
            <a:ext cx="543128" cy="957623"/>
          </a:xfrm>
          <a:prstGeom prst="rect">
            <a:avLst/>
          </a:prstGeom>
        </p:spPr>
      </p:pic>
      <p:grpSp>
        <p:nvGrpSpPr>
          <p:cNvPr id="9" name="Group 4">
            <a:extLst>
              <a:ext uri="{FF2B5EF4-FFF2-40B4-BE49-F238E27FC236}">
                <a16:creationId xmlns:a16="http://schemas.microsoft.com/office/drawing/2014/main" id="{5FC0E944-5474-49C7-A8AE-3164E7355EAB}"/>
              </a:ext>
            </a:extLst>
          </p:cNvPr>
          <p:cNvGrpSpPr>
            <a:grpSpLocks noChangeAspect="1"/>
          </p:cNvGrpSpPr>
          <p:nvPr/>
        </p:nvGrpSpPr>
        <p:grpSpPr bwMode="auto">
          <a:xfrm>
            <a:off x="10236200" y="3984692"/>
            <a:ext cx="528638" cy="957263"/>
            <a:chOff x="5616" y="3080"/>
            <a:chExt cx="333" cy="603"/>
          </a:xfrm>
        </p:grpSpPr>
        <p:sp>
          <p:nvSpPr>
            <p:cNvPr id="10" name="AutoShape 3">
              <a:extLst>
                <a:ext uri="{FF2B5EF4-FFF2-40B4-BE49-F238E27FC236}">
                  <a16:creationId xmlns:a16="http://schemas.microsoft.com/office/drawing/2014/main" id="{1B18EBFA-D1D1-449C-8A14-BD82ECDCA7E1}"/>
                </a:ext>
              </a:extLst>
            </p:cNvPr>
            <p:cNvSpPr>
              <a:spLocks noChangeAspect="1" noChangeArrowheads="1" noTextEdit="1"/>
            </p:cNvSpPr>
            <p:nvPr/>
          </p:nvSpPr>
          <p:spPr bwMode="auto">
            <a:xfrm>
              <a:off x="5616" y="3080"/>
              <a:ext cx="333"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5">
              <a:extLst>
                <a:ext uri="{FF2B5EF4-FFF2-40B4-BE49-F238E27FC236}">
                  <a16:creationId xmlns:a16="http://schemas.microsoft.com/office/drawing/2014/main" id="{C304704D-F940-40EB-931E-CD14ECABED05}"/>
                </a:ext>
              </a:extLst>
            </p:cNvPr>
            <p:cNvSpPr>
              <a:spLocks/>
            </p:cNvSpPr>
            <p:nvPr/>
          </p:nvSpPr>
          <p:spPr bwMode="auto">
            <a:xfrm>
              <a:off x="5619" y="3083"/>
              <a:ext cx="330" cy="597"/>
            </a:xfrm>
            <a:custGeom>
              <a:avLst/>
              <a:gdLst>
                <a:gd name="T0" fmla="*/ 107 w 107"/>
                <a:gd name="T1" fmla="*/ 188 h 196"/>
                <a:gd name="T2" fmla="*/ 99 w 107"/>
                <a:gd name="T3" fmla="*/ 196 h 196"/>
                <a:gd name="T4" fmla="*/ 8 w 107"/>
                <a:gd name="T5" fmla="*/ 196 h 196"/>
                <a:gd name="T6" fmla="*/ 0 w 107"/>
                <a:gd name="T7" fmla="*/ 188 h 196"/>
                <a:gd name="T8" fmla="*/ 0 w 107"/>
                <a:gd name="T9" fmla="*/ 8 h 196"/>
                <a:gd name="T10" fmla="*/ 8 w 107"/>
                <a:gd name="T11" fmla="*/ 0 h 196"/>
                <a:gd name="T12" fmla="*/ 99 w 107"/>
                <a:gd name="T13" fmla="*/ 0 h 196"/>
                <a:gd name="T14" fmla="*/ 107 w 107"/>
                <a:gd name="T15" fmla="*/ 8 h 196"/>
                <a:gd name="T16" fmla="*/ 107 w 107"/>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6">
                  <a:moveTo>
                    <a:pt x="107" y="188"/>
                  </a:moveTo>
                  <a:cubicBezTo>
                    <a:pt x="107" y="192"/>
                    <a:pt x="104" y="196"/>
                    <a:pt x="99" y="196"/>
                  </a:cubicBezTo>
                  <a:cubicBezTo>
                    <a:pt x="8" y="196"/>
                    <a:pt x="8" y="196"/>
                    <a:pt x="8" y="196"/>
                  </a:cubicBezTo>
                  <a:cubicBezTo>
                    <a:pt x="3" y="196"/>
                    <a:pt x="0" y="192"/>
                    <a:pt x="0" y="188"/>
                  </a:cubicBezTo>
                  <a:cubicBezTo>
                    <a:pt x="0" y="8"/>
                    <a:pt x="0" y="8"/>
                    <a:pt x="0" y="8"/>
                  </a:cubicBezTo>
                  <a:cubicBezTo>
                    <a:pt x="0" y="4"/>
                    <a:pt x="3" y="0"/>
                    <a:pt x="8" y="0"/>
                  </a:cubicBezTo>
                  <a:cubicBezTo>
                    <a:pt x="99" y="0"/>
                    <a:pt x="99" y="0"/>
                    <a:pt x="99" y="0"/>
                  </a:cubicBezTo>
                  <a:cubicBezTo>
                    <a:pt x="104" y="0"/>
                    <a:pt x="107" y="4"/>
                    <a:pt x="107" y="8"/>
                  </a:cubicBezTo>
                  <a:lnTo>
                    <a:pt x="107" y="188"/>
                  </a:lnTo>
                  <a:close/>
                </a:path>
              </a:pathLst>
            </a:custGeom>
            <a:solidFill>
              <a:srgbClr val="FFFFFF"/>
            </a:solidFill>
            <a:ln w="317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Rectangle 6">
              <a:extLst>
                <a:ext uri="{FF2B5EF4-FFF2-40B4-BE49-F238E27FC236}">
                  <a16:creationId xmlns:a16="http://schemas.microsoft.com/office/drawing/2014/main" id="{0E62480E-FEE5-4C7D-BE22-88C0370278EE}"/>
                </a:ext>
              </a:extLst>
            </p:cNvPr>
            <p:cNvSpPr>
              <a:spLocks noChangeArrowheads="1"/>
            </p:cNvSpPr>
            <p:nvPr/>
          </p:nvSpPr>
          <p:spPr bwMode="auto">
            <a:xfrm>
              <a:off x="5635" y="3168"/>
              <a:ext cx="299" cy="42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8228175-917D-4C8B-8886-4D7BE084A591}"/>
                </a:ext>
              </a:extLst>
            </p:cNvPr>
            <p:cNvSpPr>
              <a:spLocks/>
            </p:cNvSpPr>
            <p:nvPr/>
          </p:nvSpPr>
          <p:spPr bwMode="auto">
            <a:xfrm>
              <a:off x="5693" y="3117"/>
              <a:ext cx="182" cy="9"/>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8"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8" y="0"/>
                    <a:pt x="59" y="1"/>
                    <a:pt x="59"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33DF4105-1F89-4293-8D32-E88F79A3DD13}"/>
                </a:ext>
              </a:extLst>
            </p:cNvPr>
            <p:cNvSpPr>
              <a:spLocks/>
            </p:cNvSpPr>
            <p:nvPr/>
          </p:nvSpPr>
          <p:spPr bwMode="auto">
            <a:xfrm>
              <a:off x="5635"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15D09647-B9AC-4B2E-934F-5BD78AA7C085}"/>
                </a:ext>
              </a:extLst>
            </p:cNvPr>
            <p:cNvSpPr>
              <a:spLocks/>
            </p:cNvSpPr>
            <p:nvPr/>
          </p:nvSpPr>
          <p:spPr bwMode="auto">
            <a:xfrm>
              <a:off x="5900" y="3628"/>
              <a:ext cx="34" cy="18"/>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E9A15CB4-F507-40B2-BEE0-4BC983DF14A5}"/>
                </a:ext>
              </a:extLst>
            </p:cNvPr>
            <p:cNvSpPr>
              <a:spLocks/>
            </p:cNvSpPr>
            <p:nvPr/>
          </p:nvSpPr>
          <p:spPr bwMode="auto">
            <a:xfrm>
              <a:off x="5749" y="3619"/>
              <a:ext cx="71" cy="3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0"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0" y="0"/>
                    <a:pt x="23" y="3"/>
                    <a:pt x="23" y="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正方形/長方形 17">
            <a:extLst>
              <a:ext uri="{FF2B5EF4-FFF2-40B4-BE49-F238E27FC236}">
                <a16:creationId xmlns:a16="http://schemas.microsoft.com/office/drawing/2014/main" id="{DCBE740B-E456-478B-A87A-B7801D20642E}"/>
              </a:ext>
            </a:extLst>
          </p:cNvPr>
          <p:cNvSpPr/>
          <p:nvPr/>
        </p:nvSpPr>
        <p:spPr bwMode="auto">
          <a:xfrm>
            <a:off x="274638" y="2710813"/>
            <a:ext cx="11951229" cy="993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3200" dirty="0">
                <a:gradFill>
                  <a:gsLst>
                    <a:gs pos="0">
                      <a:srgbClr val="FFFFFF"/>
                    </a:gs>
                    <a:gs pos="100000">
                      <a:srgbClr val="FFFFFF"/>
                    </a:gs>
                  </a:gsLst>
                  <a:lin ang="5400000" scaled="0"/>
                </a:gradFill>
                <a:ea typeface="Segoe UI" pitchFamily="34" charset="0"/>
                <a:cs typeface="Segoe UI" pitchFamily="34" charset="0"/>
              </a:rPr>
              <a:t>同じマイクロソフトアカウントに紐づけ</a:t>
            </a:r>
          </a:p>
        </p:txBody>
      </p:sp>
      <p:cxnSp>
        <p:nvCxnSpPr>
          <p:cNvPr id="20" name="コネクタ: カギ線 19">
            <a:extLst>
              <a:ext uri="{FF2B5EF4-FFF2-40B4-BE49-F238E27FC236}">
                <a16:creationId xmlns:a16="http://schemas.microsoft.com/office/drawing/2014/main" id="{03F9A9BF-3B7A-4D01-BD5D-2921A9300B8D}"/>
              </a:ext>
            </a:extLst>
          </p:cNvPr>
          <p:cNvCxnSpPr>
            <a:cxnSpLocks/>
            <a:stCxn id="4" idx="0"/>
            <a:endCxn id="6" idx="0"/>
          </p:cNvCxnSpPr>
          <p:nvPr/>
        </p:nvCxnSpPr>
        <p:spPr>
          <a:xfrm rot="5400000" flipH="1" flipV="1">
            <a:off x="3368233" y="2129547"/>
            <a:ext cx="310013" cy="3913147"/>
          </a:xfrm>
          <a:prstGeom prst="bentConnector3">
            <a:avLst>
              <a:gd name="adj1" fmla="val 255939"/>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カギ線 24">
            <a:extLst>
              <a:ext uri="{FF2B5EF4-FFF2-40B4-BE49-F238E27FC236}">
                <a16:creationId xmlns:a16="http://schemas.microsoft.com/office/drawing/2014/main" id="{364D79D2-903B-4AB6-94E0-CAA28FD16A19}"/>
              </a:ext>
            </a:extLst>
          </p:cNvPr>
          <p:cNvCxnSpPr>
            <a:cxnSpLocks/>
            <a:stCxn id="8" idx="0"/>
            <a:endCxn id="10" idx="0"/>
          </p:cNvCxnSpPr>
          <p:nvPr/>
        </p:nvCxnSpPr>
        <p:spPr>
          <a:xfrm rot="5400000" flipH="1" flipV="1">
            <a:off x="9316021" y="2815777"/>
            <a:ext cx="15583" cy="2353414"/>
          </a:xfrm>
          <a:prstGeom prst="bentConnector3">
            <a:avLst>
              <a:gd name="adj1" fmla="val 3490894"/>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コネクタ: カギ線 32">
            <a:extLst>
              <a:ext uri="{FF2B5EF4-FFF2-40B4-BE49-F238E27FC236}">
                <a16:creationId xmlns:a16="http://schemas.microsoft.com/office/drawing/2014/main" id="{9835DFAA-B3A2-4D67-9B4A-11DEFC6DF389}"/>
              </a:ext>
            </a:extLst>
          </p:cNvPr>
          <p:cNvCxnSpPr>
            <a:cxnSpLocks/>
            <a:stCxn id="6" idx="0"/>
            <a:endCxn id="8" idx="0"/>
          </p:cNvCxnSpPr>
          <p:nvPr/>
        </p:nvCxnSpPr>
        <p:spPr>
          <a:xfrm rot="16200000" flipH="1">
            <a:off x="6778878" y="2632048"/>
            <a:ext cx="69162" cy="2667292"/>
          </a:xfrm>
          <a:prstGeom prst="bentConnector3">
            <a:avLst>
              <a:gd name="adj1" fmla="val -688150"/>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B1678855-125D-4E0C-A5E3-B1F54E38543C}"/>
              </a:ext>
            </a:extLst>
          </p:cNvPr>
          <p:cNvSpPr txBox="1"/>
          <p:nvPr/>
        </p:nvSpPr>
        <p:spPr>
          <a:xfrm>
            <a:off x="274639" y="5183801"/>
            <a:ext cx="11951228" cy="16127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リモートでのアプリ起動</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異なるデバイス間のアプリ間の通信（自前サーバー不要）</a:t>
            </a:r>
            <a:endParaRPr kumimoji="1" lang="en-US" altLang="ja-JP" sz="28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800" dirty="0">
                <a:gradFill>
                  <a:gsLst>
                    <a:gs pos="2917">
                      <a:schemeClr val="tx1"/>
                    </a:gs>
                    <a:gs pos="30000">
                      <a:schemeClr val="tx1"/>
                    </a:gs>
                  </a:gsLst>
                  <a:lin ang="5400000" scaled="0"/>
                </a:gradFill>
              </a:rPr>
              <a:t>ユーザーアクティビティ（タイムライン）</a:t>
            </a:r>
          </a:p>
        </p:txBody>
      </p:sp>
    </p:spTree>
    <p:extLst>
      <p:ext uri="{BB962C8B-B14F-4D97-AF65-F5344CB8AC3E}">
        <p14:creationId xmlns:p14="http://schemas.microsoft.com/office/powerpoint/2010/main" val="10104530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A152272-1CFA-4976-B264-186B96FDB7E7}"/>
              </a:ext>
            </a:extLst>
          </p:cNvPr>
          <p:cNvSpPr>
            <a:spLocks noGrp="1"/>
          </p:cNvSpPr>
          <p:nvPr>
            <p:ph type="body" sz="quarter" idx="10"/>
          </p:nvPr>
        </p:nvSpPr>
        <p:spPr>
          <a:xfrm>
            <a:off x="274638" y="1212850"/>
            <a:ext cx="11887200" cy="4108817"/>
          </a:xfrm>
        </p:spPr>
        <p:txBody>
          <a:bodyPr/>
          <a:lstStyle/>
          <a:p>
            <a:r>
              <a:rPr kumimoji="1" lang="en-US" altLang="ja-JP" dirty="0"/>
              <a:t>Windows UWP (</a:t>
            </a:r>
            <a:r>
              <a:rPr lang="en-US" altLang="ja-JP" dirty="0"/>
              <a:t>stable)</a:t>
            </a:r>
            <a:br>
              <a:rPr lang="en-US" altLang="ja-JP" dirty="0"/>
            </a:br>
            <a:r>
              <a:rPr lang="en-US" altLang="ja-JP" sz="2000" dirty="0">
                <a:hlinkClick r:id="rId2"/>
              </a:rPr>
              <a:t>https://docs.microsoft.com/en-us/windows/uwp/launch-resume/connected-apps-and-devices</a:t>
            </a:r>
            <a:endParaRPr lang="en-US" altLang="ja-JP" sz="2000" dirty="0"/>
          </a:p>
          <a:p>
            <a:r>
              <a:rPr lang="en-US" altLang="ja-JP" dirty="0"/>
              <a:t>Android (preview)</a:t>
            </a:r>
            <a:br>
              <a:rPr lang="en-US" altLang="ja-JP" dirty="0"/>
            </a:br>
            <a:r>
              <a:rPr lang="en-US" altLang="ja-JP" sz="2000" dirty="0">
                <a:hlinkClick r:id="rId3"/>
              </a:rPr>
              <a:t>https://docs.microsoft.com/ja-jp/windows/project-rome/android/</a:t>
            </a:r>
            <a:endParaRPr lang="en-US" altLang="ja-JP" sz="2000" dirty="0"/>
          </a:p>
          <a:p>
            <a:r>
              <a:rPr kumimoji="1" lang="en-US" altLang="ja-JP" dirty="0"/>
              <a:t>iOS (</a:t>
            </a:r>
            <a:r>
              <a:rPr lang="en-US" altLang="ja-JP" dirty="0"/>
              <a:t>preview)</a:t>
            </a:r>
            <a:br>
              <a:rPr lang="en-US" altLang="ja-JP" dirty="0"/>
            </a:br>
            <a:r>
              <a:rPr lang="en-US" altLang="ja-JP" sz="2000" dirty="0">
                <a:hlinkClick r:id="rId4"/>
              </a:rPr>
              <a:t>https://docs.microsoft.com/ja-jp/windows/project-rome/ios/</a:t>
            </a:r>
            <a:endParaRPr lang="en-US" altLang="ja-JP" sz="2000" dirty="0"/>
          </a:p>
          <a:p>
            <a:r>
              <a:rPr lang="en-US" altLang="ja-JP" dirty="0"/>
              <a:t>Microsoft Graph (preview)</a:t>
            </a:r>
            <a:br>
              <a:rPr lang="en-US" altLang="ja-JP" dirty="0"/>
            </a:br>
            <a:r>
              <a:rPr lang="en-US" altLang="ja-JP" sz="2000" dirty="0">
                <a:hlinkClick r:id="rId5"/>
              </a:rPr>
              <a:t>https://docs.microsoft.com/ja-jp/windows/project-rome/msgraph/</a:t>
            </a:r>
            <a:endParaRPr lang="en-US" altLang="ja-JP" sz="2000" dirty="0"/>
          </a:p>
        </p:txBody>
      </p:sp>
      <p:sp>
        <p:nvSpPr>
          <p:cNvPr id="3" name="タイトル 2">
            <a:extLst>
              <a:ext uri="{FF2B5EF4-FFF2-40B4-BE49-F238E27FC236}">
                <a16:creationId xmlns:a16="http://schemas.microsoft.com/office/drawing/2014/main" id="{56D35EFF-E0D3-4E60-9941-3BC74A0E8A23}"/>
              </a:ext>
            </a:extLst>
          </p:cNvPr>
          <p:cNvSpPr>
            <a:spLocks noGrp="1"/>
          </p:cNvSpPr>
          <p:nvPr>
            <p:ph type="title"/>
          </p:nvPr>
        </p:nvSpPr>
        <p:spPr/>
        <p:txBody>
          <a:bodyPr/>
          <a:lstStyle/>
          <a:p>
            <a:r>
              <a:rPr lang="en-US" altLang="ja-JP" dirty="0"/>
              <a:t>SDK</a:t>
            </a:r>
            <a:endParaRPr kumimoji="1" lang="ja-JP" altLang="en-US" dirty="0"/>
          </a:p>
        </p:txBody>
      </p:sp>
    </p:spTree>
    <p:extLst>
      <p:ext uri="{BB962C8B-B14F-4D97-AF65-F5344CB8AC3E}">
        <p14:creationId xmlns:p14="http://schemas.microsoft.com/office/powerpoint/2010/main" val="36793237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42ED6-1FE5-467C-A932-B91BD725793F}"/>
              </a:ext>
            </a:extLst>
          </p:cNvPr>
          <p:cNvSpPr>
            <a:spLocks noGrp="1"/>
          </p:cNvSpPr>
          <p:nvPr>
            <p:ph type="body" sz="quarter" idx="10"/>
          </p:nvPr>
        </p:nvSpPr>
        <p:spPr>
          <a:xfrm>
            <a:off x="274638" y="1212850"/>
            <a:ext cx="11887200" cy="3570208"/>
          </a:xfrm>
        </p:spPr>
        <p:txBody>
          <a:bodyPr/>
          <a:lstStyle/>
          <a:p>
            <a:r>
              <a:rPr lang="ja-JP" altLang="en-US" dirty="0"/>
              <a:t>はじめに</a:t>
            </a:r>
            <a:endParaRPr lang="en-US" altLang="ja-JP" dirty="0"/>
          </a:p>
          <a:p>
            <a:r>
              <a:rPr lang="en-US" altLang="ja-JP" dirty="0"/>
              <a:t>UWP </a:t>
            </a:r>
            <a:r>
              <a:rPr lang="ja-JP" altLang="en-US" dirty="0"/>
              <a:t>のコントロール</a:t>
            </a:r>
            <a:endParaRPr lang="en-US" altLang="ja-JP" dirty="0"/>
          </a:p>
          <a:p>
            <a:r>
              <a:rPr lang="ja-JP" altLang="en-US" dirty="0"/>
              <a:t>見た目以外の機能</a:t>
            </a:r>
            <a:endParaRPr lang="en-US" altLang="ja-JP" dirty="0"/>
          </a:p>
          <a:p>
            <a:r>
              <a:rPr lang="ja-JP" altLang="en-US" dirty="0"/>
              <a:t>配布</a:t>
            </a:r>
            <a:endParaRPr lang="en-US" altLang="ja-JP" dirty="0"/>
          </a:p>
          <a:p>
            <a:r>
              <a:rPr lang="ja-JP" altLang="en-US" dirty="0"/>
              <a:t>まとめ</a:t>
            </a:r>
            <a:endParaRPr lang="en-US" altLang="ja-JP" dirty="0"/>
          </a:p>
        </p:txBody>
      </p:sp>
      <p:sp>
        <p:nvSpPr>
          <p:cNvPr id="3" name="Title 2">
            <a:extLst>
              <a:ext uri="{FF2B5EF4-FFF2-40B4-BE49-F238E27FC236}">
                <a16:creationId xmlns:a16="http://schemas.microsoft.com/office/drawing/2014/main" id="{6EAEFCDA-92B8-433B-AD2B-30FA0599170D}"/>
              </a:ext>
            </a:extLst>
          </p:cNvPr>
          <p:cNvSpPr>
            <a:spLocks noGrp="1"/>
          </p:cNvSpPr>
          <p:nvPr>
            <p:ph type="title"/>
          </p:nvPr>
        </p:nvSpPr>
        <p:spPr/>
        <p:txBody>
          <a:bodyPr/>
          <a:lstStyle/>
          <a:p>
            <a:r>
              <a:rPr kumimoji="1" lang="ja-JP" altLang="en-US" dirty="0"/>
              <a:t>アジェンダ</a:t>
            </a:r>
          </a:p>
        </p:txBody>
      </p:sp>
    </p:spTree>
    <p:extLst>
      <p:ext uri="{BB962C8B-B14F-4D97-AF65-F5344CB8AC3E}">
        <p14:creationId xmlns:p14="http://schemas.microsoft.com/office/powerpoint/2010/main" val="33925575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B7E26BE1-57AD-4255-A6CE-5D8DCCE5596E}"/>
              </a:ext>
            </a:extLst>
          </p:cNvPr>
          <p:cNvSpPr>
            <a:spLocks noGrp="1"/>
          </p:cNvSpPr>
          <p:nvPr>
            <p:ph type="title"/>
          </p:nvPr>
        </p:nvSpPr>
        <p:spPr/>
        <p:txBody>
          <a:bodyPr/>
          <a:lstStyle/>
          <a:p>
            <a:r>
              <a:rPr kumimoji="1" lang="en-US" altLang="ja-JP" dirty="0"/>
              <a:t>Project</a:t>
            </a:r>
            <a:r>
              <a:rPr kumimoji="1" lang="ja-JP" altLang="en-US" dirty="0"/>
              <a:t> </a:t>
            </a:r>
            <a:r>
              <a:rPr kumimoji="1" lang="en-US" altLang="ja-JP" dirty="0"/>
              <a:t>Rome</a:t>
            </a:r>
            <a:endParaRPr kumimoji="1" lang="ja-JP" altLang="en-US" dirty="0"/>
          </a:p>
        </p:txBody>
      </p:sp>
      <p:sp>
        <p:nvSpPr>
          <p:cNvPr id="4" name="テキスト プレースホルダー 3">
            <a:extLst>
              <a:ext uri="{FF2B5EF4-FFF2-40B4-BE49-F238E27FC236}">
                <a16:creationId xmlns:a16="http://schemas.microsoft.com/office/drawing/2014/main" id="{57B929AE-125A-4711-9A6F-B047064B7D67}"/>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7821294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5E231279-E37D-498B-9E5F-C4058BB01DD6}"/>
              </a:ext>
            </a:extLst>
          </p:cNvPr>
          <p:cNvSpPr>
            <a:spLocks noGrp="1"/>
          </p:cNvSpPr>
          <p:nvPr>
            <p:ph type="body" sz="quarter" idx="10"/>
          </p:nvPr>
        </p:nvSpPr>
        <p:spPr>
          <a:xfrm>
            <a:off x="274638" y="1212850"/>
            <a:ext cx="11887200" cy="3016210"/>
          </a:xfrm>
        </p:spPr>
        <p:txBody>
          <a:bodyPr/>
          <a:lstStyle/>
          <a:p>
            <a:pPr marL="0" indent="0">
              <a:buNone/>
            </a:pPr>
            <a:r>
              <a:rPr kumimoji="1" lang="ja-JP" altLang="en-US" dirty="0"/>
              <a:t>クロスデバイスアプリ開発機能が整備されつつある</a:t>
            </a:r>
            <a:endParaRPr kumimoji="1" lang="en-US" altLang="ja-JP" dirty="0"/>
          </a:p>
          <a:p>
            <a:r>
              <a:rPr lang="en-US" altLang="ja-JP" dirty="0"/>
              <a:t>Project</a:t>
            </a:r>
            <a:r>
              <a:rPr lang="ja-JP" altLang="en-US" dirty="0"/>
              <a:t> </a:t>
            </a:r>
            <a:r>
              <a:rPr lang="en-US" altLang="ja-JP" dirty="0"/>
              <a:t>Rome</a:t>
            </a:r>
          </a:p>
          <a:p>
            <a:pPr lvl="1"/>
            <a:r>
              <a:rPr kumimoji="1" lang="ja-JP" altLang="en-US" dirty="0"/>
              <a:t>別デバイスからのアプリの起動</a:t>
            </a:r>
            <a:endParaRPr kumimoji="1" lang="en-US" altLang="ja-JP" dirty="0"/>
          </a:p>
          <a:p>
            <a:pPr lvl="1"/>
            <a:r>
              <a:rPr lang="ja-JP" altLang="en-US" dirty="0"/>
              <a:t>別デバイスのアプリとの通信</a:t>
            </a:r>
            <a:endParaRPr lang="en-US" altLang="ja-JP" dirty="0"/>
          </a:p>
          <a:p>
            <a:pPr lvl="1"/>
            <a:r>
              <a:rPr kumimoji="1" lang="ja-JP" altLang="en-US" dirty="0"/>
              <a:t>アクティビティの共有</a:t>
            </a:r>
          </a:p>
        </p:txBody>
      </p:sp>
      <p:sp>
        <p:nvSpPr>
          <p:cNvPr id="4" name="タイトル 3">
            <a:extLst>
              <a:ext uri="{FF2B5EF4-FFF2-40B4-BE49-F238E27FC236}">
                <a16:creationId xmlns:a16="http://schemas.microsoft.com/office/drawing/2014/main" id="{AD77B976-3A0E-4760-8A61-FAE15B49BA15}"/>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36253851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90A43667-2AD8-4EA4-B935-224CACAE3923}"/>
              </a:ext>
            </a:extLst>
          </p:cNvPr>
          <p:cNvSpPr>
            <a:spLocks noGrp="1"/>
          </p:cNvSpPr>
          <p:nvPr>
            <p:ph type="title"/>
          </p:nvPr>
        </p:nvSpPr>
        <p:spPr/>
        <p:txBody>
          <a:bodyPr/>
          <a:lstStyle/>
          <a:p>
            <a:r>
              <a:rPr kumimoji="1" lang="ja-JP" altLang="en-US" dirty="0"/>
              <a:t>配布</a:t>
            </a:r>
          </a:p>
        </p:txBody>
      </p:sp>
    </p:spTree>
    <p:extLst>
      <p:ext uri="{BB962C8B-B14F-4D97-AF65-F5344CB8AC3E}">
        <p14:creationId xmlns:p14="http://schemas.microsoft.com/office/powerpoint/2010/main" val="6368485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2185214"/>
          </a:xfrm>
        </p:spPr>
        <p:txBody>
          <a:bodyPr/>
          <a:lstStyle/>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配布方法は </a:t>
            </a:r>
            <a:r>
              <a:rPr lang="en-US" altLang="ja-JP" dirty="0"/>
              <a:t>3 </a:t>
            </a:r>
            <a:r>
              <a:rPr lang="ja-JP" altLang="en-US" dirty="0"/>
              <a:t>通り</a:t>
            </a:r>
            <a:endParaRPr kumimoji="1" lang="ja-JP" altLang="en-US" dirty="0"/>
          </a:p>
        </p:txBody>
      </p:sp>
    </p:spTree>
    <p:extLst>
      <p:ext uri="{BB962C8B-B14F-4D97-AF65-F5344CB8AC3E}">
        <p14:creationId xmlns:p14="http://schemas.microsoft.com/office/powerpoint/2010/main" val="32311263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7BDC-B39E-4D51-B908-A00C7A45EE6F}"/>
              </a:ext>
            </a:extLst>
          </p:cNvPr>
          <p:cNvSpPr>
            <a:spLocks noGrp="1"/>
          </p:cNvSpPr>
          <p:nvPr>
            <p:ph type="title"/>
          </p:nvPr>
        </p:nvSpPr>
        <p:spPr/>
        <p:txBody>
          <a:bodyPr/>
          <a:lstStyle/>
          <a:p>
            <a:r>
              <a:rPr lang="en-US" altLang="ja-JP" dirty="0"/>
              <a:t>Microsoft </a:t>
            </a:r>
            <a:r>
              <a:rPr lang="ja-JP" altLang="en-US" dirty="0"/>
              <a:t>ストア</a:t>
            </a:r>
            <a:endParaRPr kumimoji="1" lang="ja-JP" altLang="en-US" dirty="0"/>
          </a:p>
        </p:txBody>
      </p:sp>
      <p:pic>
        <p:nvPicPr>
          <p:cNvPr id="3" name="Picture 2">
            <a:extLst>
              <a:ext uri="{FF2B5EF4-FFF2-40B4-BE49-F238E27FC236}">
                <a16:creationId xmlns:a16="http://schemas.microsoft.com/office/drawing/2014/main" id="{FFBB28C0-14C5-4363-90F4-5595E10FFA6E}"/>
              </a:ext>
            </a:extLst>
          </p:cNvPr>
          <p:cNvPicPr>
            <a:picLocks noChangeAspect="1"/>
          </p:cNvPicPr>
          <p:nvPr/>
        </p:nvPicPr>
        <p:blipFill>
          <a:blip r:embed="rId2"/>
          <a:stretch>
            <a:fillRect/>
          </a:stretch>
        </p:blipFill>
        <p:spPr>
          <a:xfrm>
            <a:off x="274639" y="2024108"/>
            <a:ext cx="5861118" cy="4658419"/>
          </a:xfrm>
          <a:prstGeom prst="rect">
            <a:avLst/>
          </a:prstGeom>
        </p:spPr>
      </p:pic>
      <p:sp>
        <p:nvSpPr>
          <p:cNvPr id="4" name="TextBox 3">
            <a:extLst>
              <a:ext uri="{FF2B5EF4-FFF2-40B4-BE49-F238E27FC236}">
                <a16:creationId xmlns:a16="http://schemas.microsoft.com/office/drawing/2014/main" id="{147813FF-31B3-46ED-A0C8-22B86118CF50}"/>
              </a:ext>
            </a:extLst>
          </p:cNvPr>
          <p:cNvSpPr txBox="1"/>
          <p:nvPr/>
        </p:nvSpPr>
        <p:spPr>
          <a:xfrm>
            <a:off x="274639" y="1283037"/>
            <a:ext cx="6782947" cy="849463"/>
          </a:xfrm>
          <a:prstGeom prst="rect">
            <a:avLst/>
          </a:prstGeom>
          <a:noFill/>
        </p:spPr>
        <p:txBody>
          <a:bodyPr wrap="none" lIns="182880" tIns="146304" rIns="182880" bIns="146304" rtlCol="0">
            <a:spAutoFit/>
          </a:bodyPr>
          <a:lstStyle/>
          <a:p>
            <a:pPr>
              <a:lnSpc>
                <a:spcPct val="90000"/>
              </a:lnSpc>
              <a:spcAft>
                <a:spcPts val="600"/>
              </a:spcAft>
            </a:pPr>
            <a:r>
              <a:rPr kumimoji="1" lang="ja-JP" altLang="en-US" sz="4000" dirty="0">
                <a:gradFill>
                  <a:gsLst>
                    <a:gs pos="2917">
                      <a:schemeClr val="tx1"/>
                    </a:gs>
                    <a:gs pos="30000">
                      <a:schemeClr val="tx1"/>
                    </a:gs>
                  </a:gsLst>
                  <a:lin ang="5400000" scaled="0"/>
                </a:gradFill>
              </a:rPr>
              <a:t>ストアから一般ユーザーへの配布</a:t>
            </a:r>
          </a:p>
        </p:txBody>
      </p:sp>
      <p:sp>
        <p:nvSpPr>
          <p:cNvPr id="7" name="TextBox 6">
            <a:extLst>
              <a:ext uri="{FF2B5EF4-FFF2-40B4-BE49-F238E27FC236}">
                <a16:creationId xmlns:a16="http://schemas.microsoft.com/office/drawing/2014/main" id="{B77032DB-D68F-4322-A789-5CDB0EB93445}"/>
              </a:ext>
            </a:extLst>
          </p:cNvPr>
          <p:cNvSpPr txBox="1"/>
          <p:nvPr/>
        </p:nvSpPr>
        <p:spPr>
          <a:xfrm>
            <a:off x="6218237" y="2024108"/>
            <a:ext cx="6027612" cy="3006977"/>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開発者的にはめんどくさい</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開発者登録が必要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マイクロソフトによる審査が必要</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kumimoji="1" lang="en-US" altLang="ja-JP" sz="2400" dirty="0">
              <a:gradFill>
                <a:gsLst>
                  <a:gs pos="2917">
                    <a:schemeClr val="tx1"/>
                  </a:gs>
                  <a:gs pos="30000">
                    <a:schemeClr val="tx1"/>
                  </a:gs>
                </a:gsLst>
                <a:lin ang="5400000" scaled="0"/>
              </a:gradFill>
            </a:endParaRPr>
          </a:p>
          <a:p>
            <a:pPr>
              <a:lnSpc>
                <a:spcPct val="90000"/>
              </a:lnSpc>
              <a:spcAft>
                <a:spcPts val="600"/>
              </a:spcAft>
            </a:pPr>
            <a:r>
              <a:rPr kumimoji="1" lang="ja-JP" altLang="en-US" sz="2400" dirty="0">
                <a:gradFill>
                  <a:gsLst>
                    <a:gs pos="2917">
                      <a:schemeClr val="tx1"/>
                    </a:gs>
                    <a:gs pos="30000">
                      <a:schemeClr val="tx1"/>
                    </a:gs>
                  </a:gsLst>
                  <a:lin ang="5400000" scaled="0"/>
                </a:gradFill>
              </a:rPr>
              <a:t>ユーザーのメリット</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安全性がある程度保証されたアプリを入手可能</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81625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1168-4D7A-454E-B9A6-CD4F251B1A36}"/>
              </a:ext>
            </a:extLst>
          </p:cNvPr>
          <p:cNvSpPr>
            <a:spLocks noGrp="1"/>
          </p:cNvSpPr>
          <p:nvPr>
            <p:ph type="title"/>
          </p:nvPr>
        </p:nvSpPr>
        <p:spPr/>
        <p:txBody>
          <a:bodyPr/>
          <a:lstStyle/>
          <a:p>
            <a:r>
              <a:rPr kumimoji="1" lang="ja-JP" altLang="en-US" dirty="0"/>
              <a:t>ビジネス向け </a:t>
            </a:r>
            <a:r>
              <a:rPr kumimoji="1" lang="en-US" altLang="ja-JP" dirty="0"/>
              <a:t>Microsoft Store</a:t>
            </a:r>
            <a:r>
              <a:rPr kumimoji="1" lang="ja-JP" altLang="en-US" dirty="0"/>
              <a:t> からの配布</a:t>
            </a:r>
          </a:p>
        </p:txBody>
      </p:sp>
      <p:sp>
        <p:nvSpPr>
          <p:cNvPr id="7" name="テキスト プレースホルダー 6">
            <a:extLst>
              <a:ext uri="{FF2B5EF4-FFF2-40B4-BE49-F238E27FC236}">
                <a16:creationId xmlns:a16="http://schemas.microsoft.com/office/drawing/2014/main" id="{53AF8F64-7C9F-4A5D-92DF-311191649E2D}"/>
              </a:ext>
            </a:extLst>
          </p:cNvPr>
          <p:cNvSpPr>
            <a:spLocks noGrp="1"/>
          </p:cNvSpPr>
          <p:nvPr>
            <p:ph type="body" sz="quarter" idx="10"/>
          </p:nvPr>
        </p:nvSpPr>
        <p:spPr>
          <a:xfrm>
            <a:off x="274638" y="1212850"/>
            <a:ext cx="11887200" cy="800219"/>
          </a:xfrm>
        </p:spPr>
        <p:txBody>
          <a:bodyPr/>
          <a:lstStyle/>
          <a:p>
            <a:r>
              <a:rPr kumimoji="1" lang="en-US" altLang="ja-JP" dirty="0"/>
              <a:t>Azure AD </a:t>
            </a:r>
            <a:r>
              <a:rPr kumimoji="1" lang="ja-JP" altLang="en-US" dirty="0"/>
              <a:t>があればプライベートストアが利用可能です</a:t>
            </a:r>
          </a:p>
        </p:txBody>
      </p:sp>
      <p:pic>
        <p:nvPicPr>
          <p:cNvPr id="3" name="図 2">
            <a:extLst>
              <a:ext uri="{FF2B5EF4-FFF2-40B4-BE49-F238E27FC236}">
                <a16:creationId xmlns:a16="http://schemas.microsoft.com/office/drawing/2014/main" id="{EA2252E6-1FBF-401E-ABF5-9A862DEE275E}"/>
              </a:ext>
            </a:extLst>
          </p:cNvPr>
          <p:cNvPicPr>
            <a:picLocks noChangeAspect="1"/>
          </p:cNvPicPr>
          <p:nvPr/>
        </p:nvPicPr>
        <p:blipFill rotWithShape="1">
          <a:blip r:embed="rId2"/>
          <a:srcRect r="22312"/>
          <a:stretch/>
        </p:blipFill>
        <p:spPr>
          <a:xfrm>
            <a:off x="274638" y="2066843"/>
            <a:ext cx="5557450" cy="4007779"/>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B5E63671-4121-4022-BA90-8E6ABF212420}"/>
              </a:ext>
            </a:extLst>
          </p:cNvPr>
          <p:cNvSpPr/>
          <p:nvPr/>
        </p:nvSpPr>
        <p:spPr bwMode="auto">
          <a:xfrm>
            <a:off x="2477429" y="5719254"/>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正方形/長方形 3">
            <a:extLst>
              <a:ext uri="{FF2B5EF4-FFF2-40B4-BE49-F238E27FC236}">
                <a16:creationId xmlns:a16="http://schemas.microsoft.com/office/drawing/2014/main" id="{6042A310-5D62-45DF-8F59-C240189FEABC}"/>
              </a:ext>
            </a:extLst>
          </p:cNvPr>
          <p:cNvSpPr/>
          <p:nvPr/>
        </p:nvSpPr>
        <p:spPr bwMode="auto">
          <a:xfrm>
            <a:off x="2603810" y="4407127"/>
            <a:ext cx="1594624" cy="429322"/>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0B0E5C6D-4B30-4CA7-B666-04DDC39A7E62}"/>
              </a:ext>
            </a:extLst>
          </p:cNvPr>
          <p:cNvSpPr/>
          <p:nvPr/>
        </p:nvSpPr>
        <p:spPr>
          <a:xfrm>
            <a:off x="55755" y="6514585"/>
            <a:ext cx="7961972" cy="369332"/>
          </a:xfrm>
          <a:prstGeom prst="rect">
            <a:avLst/>
          </a:prstGeom>
        </p:spPr>
        <p:txBody>
          <a:bodyPr wrap="square">
            <a:spAutoFit/>
          </a:bodyPr>
          <a:lstStyle/>
          <a:p>
            <a:r>
              <a:rPr lang="ja-JP" altLang="en-US" dirty="0"/>
              <a:t>参考：https://technet.microsoft.com/ja-jp/windows/store-for-business.aspx</a:t>
            </a:r>
          </a:p>
        </p:txBody>
      </p:sp>
      <p:sp>
        <p:nvSpPr>
          <p:cNvPr id="13" name="TextBox 6">
            <a:extLst>
              <a:ext uri="{FF2B5EF4-FFF2-40B4-BE49-F238E27FC236}">
                <a16:creationId xmlns:a16="http://schemas.microsoft.com/office/drawing/2014/main" id="{BCD40B49-89C2-4CED-98B6-3B9DE9799C32}"/>
              </a:ext>
            </a:extLst>
          </p:cNvPr>
          <p:cNvSpPr txBox="1"/>
          <p:nvPr/>
        </p:nvSpPr>
        <p:spPr>
          <a:xfrm>
            <a:off x="6218237" y="2024108"/>
            <a:ext cx="6027612" cy="1778949"/>
          </a:xfrm>
          <a:prstGeom prst="rect">
            <a:avLst/>
          </a:prstGeom>
          <a:noFill/>
        </p:spPr>
        <p:txBody>
          <a:bodyPr wrap="square" lIns="182880" tIns="146304" rIns="182880" bIns="146304" rtlCol="0">
            <a:spAutoFit/>
          </a:bodyPr>
          <a:lstStyle/>
          <a:p>
            <a:pPr>
              <a:lnSpc>
                <a:spcPct val="90000"/>
              </a:lnSpc>
              <a:spcAft>
                <a:spcPts val="600"/>
              </a:spcAft>
            </a:pPr>
            <a:r>
              <a:rPr kumimoji="1" lang="ja-JP" altLang="en-US" sz="2400" dirty="0">
                <a:gradFill>
                  <a:gsLst>
                    <a:gs pos="2917">
                      <a:schemeClr val="tx1"/>
                    </a:gs>
                    <a:gs pos="30000">
                      <a:schemeClr val="tx1"/>
                    </a:gs>
                  </a:gsLst>
                  <a:lin ang="5400000" scaled="0"/>
                </a:gradFill>
              </a:rPr>
              <a:t>アプリ提出時に特定企業向けに提出可能</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価格と使用可能状況で「基幹業務（</a:t>
            </a:r>
            <a:r>
              <a:rPr kumimoji="1" lang="en-US" altLang="ja-JP" sz="2400" dirty="0">
                <a:gradFill>
                  <a:gsLst>
                    <a:gs pos="2917">
                      <a:schemeClr val="tx1"/>
                    </a:gs>
                    <a:gs pos="30000">
                      <a:schemeClr val="tx1"/>
                    </a:gs>
                  </a:gsLst>
                  <a:lin ang="5400000" scaled="0"/>
                </a:gradFill>
              </a:rPr>
              <a:t>LOB</a:t>
            </a:r>
            <a:r>
              <a:rPr kumimoji="1" lang="ja-JP" altLang="en-US" sz="2400" dirty="0">
                <a:gradFill>
                  <a:gsLst>
                    <a:gs pos="2917">
                      <a:schemeClr val="tx1"/>
                    </a:gs>
                    <a:gs pos="30000">
                      <a:schemeClr val="tx1"/>
                    </a:gs>
                  </a:gsLst>
                  <a:lin ang="5400000" scaled="0"/>
                </a:gradFill>
              </a:rPr>
              <a:t>）配布」を選択</a:t>
            </a:r>
            <a:endParaRPr kumimoji="1" lang="en-US" altLang="ja-JP"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400" dirty="0">
                <a:gradFill>
                  <a:gsLst>
                    <a:gs pos="2917">
                      <a:schemeClr val="tx1"/>
                    </a:gs>
                    <a:gs pos="30000">
                      <a:schemeClr val="tx1"/>
                    </a:gs>
                  </a:gsLst>
                  <a:lin ang="5400000" scaled="0"/>
                </a:gradFill>
              </a:rPr>
              <a:t>配布対象先企業をチェック</a:t>
            </a:r>
            <a:endParaRPr kumimoji="1" lang="en-US" altLang="ja-JP"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38651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F56C33DB-D0B2-4D76-A244-EEE3A2C48DE8}"/>
              </a:ext>
            </a:extLst>
          </p:cNvPr>
          <p:cNvSpPr>
            <a:spLocks noGrp="1"/>
          </p:cNvSpPr>
          <p:nvPr>
            <p:ph type="body" sz="quarter" idx="10"/>
          </p:nvPr>
        </p:nvSpPr>
        <p:spPr>
          <a:xfrm>
            <a:off x="274638" y="1212850"/>
            <a:ext cx="11887200" cy="1415772"/>
          </a:xfrm>
        </p:spPr>
        <p:txBody>
          <a:bodyPr/>
          <a:lstStyle/>
          <a:p>
            <a:pPr marL="0" indent="0">
              <a:buNone/>
            </a:pPr>
            <a:r>
              <a:rPr lang="en-US" altLang="ja-JP" dirty="0"/>
              <a:t>Windows </a:t>
            </a:r>
            <a:r>
              <a:rPr lang="ja-JP" altLang="en-US" dirty="0"/>
              <a:t>の設定で有効化されていれば信頼された証明書で署名されているアプリはインストール可能</a:t>
            </a:r>
            <a:endParaRPr kumimoji="1" lang="ja-JP" altLang="en-US" dirty="0"/>
          </a:p>
        </p:txBody>
      </p:sp>
      <p:sp>
        <p:nvSpPr>
          <p:cNvPr id="2" name="Title 1">
            <a:extLst>
              <a:ext uri="{FF2B5EF4-FFF2-40B4-BE49-F238E27FC236}">
                <a16:creationId xmlns:a16="http://schemas.microsoft.com/office/drawing/2014/main" id="{27FC5F0C-45ED-4A8B-98D7-EE4CA167960E}"/>
              </a:ext>
            </a:extLst>
          </p:cNvPr>
          <p:cNvSpPr>
            <a:spLocks noGrp="1"/>
          </p:cNvSpPr>
          <p:nvPr>
            <p:ph type="title"/>
          </p:nvPr>
        </p:nvSpPr>
        <p:spPr/>
        <p:txBody>
          <a:bodyPr/>
          <a:lstStyle/>
          <a:p>
            <a:r>
              <a:rPr kumimoji="1" lang="ja-JP" altLang="en-US" dirty="0"/>
              <a:t>サイドローディング</a:t>
            </a:r>
          </a:p>
        </p:txBody>
      </p:sp>
      <p:pic>
        <p:nvPicPr>
          <p:cNvPr id="4" name="図 3">
            <a:extLst>
              <a:ext uri="{FF2B5EF4-FFF2-40B4-BE49-F238E27FC236}">
                <a16:creationId xmlns:a16="http://schemas.microsoft.com/office/drawing/2014/main" id="{63151124-6537-40CB-89C8-76D5460E5DCE}"/>
              </a:ext>
            </a:extLst>
          </p:cNvPr>
          <p:cNvPicPr>
            <a:picLocks noChangeAspect="1"/>
          </p:cNvPicPr>
          <p:nvPr/>
        </p:nvPicPr>
        <p:blipFill>
          <a:blip r:embed="rId2"/>
          <a:stretch>
            <a:fillRect/>
          </a:stretch>
        </p:blipFill>
        <p:spPr>
          <a:xfrm>
            <a:off x="272273" y="2576771"/>
            <a:ext cx="6251190" cy="4165704"/>
          </a:xfrm>
          <a:prstGeom prst="rect">
            <a:avLst/>
          </a:prstGeom>
          <a:ln>
            <a:noFill/>
          </a:ln>
          <a:effectLst>
            <a:outerShdw blurRad="292100" dist="139700" dir="2700000" algn="tl" rotWithShape="0">
              <a:srgbClr val="333333">
                <a:alpha val="65000"/>
              </a:srgbClr>
            </a:outerShdw>
          </a:effectLst>
        </p:spPr>
      </p:pic>
      <p:sp>
        <p:nvSpPr>
          <p:cNvPr id="5" name="正方形/長方形 4">
            <a:extLst>
              <a:ext uri="{FF2B5EF4-FFF2-40B4-BE49-F238E27FC236}">
                <a16:creationId xmlns:a16="http://schemas.microsoft.com/office/drawing/2014/main" id="{562D903E-F283-49B0-B669-7B96F9E9ADA4}"/>
              </a:ext>
            </a:extLst>
          </p:cNvPr>
          <p:cNvSpPr/>
          <p:nvPr/>
        </p:nvSpPr>
        <p:spPr bwMode="auto">
          <a:xfrm>
            <a:off x="2927195" y="5084956"/>
            <a:ext cx="3417849" cy="613317"/>
          </a:xfrm>
          <a:prstGeom prst="rect">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51921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0001867-A9B9-4F9D-8DD7-29505B9852DB}"/>
              </a:ext>
            </a:extLst>
          </p:cNvPr>
          <p:cNvSpPr>
            <a:spLocks noGrp="1"/>
          </p:cNvSpPr>
          <p:nvPr>
            <p:ph type="body" sz="quarter" idx="10"/>
          </p:nvPr>
        </p:nvSpPr>
        <p:spPr>
          <a:xfrm>
            <a:off x="274638" y="1212850"/>
            <a:ext cx="11887200" cy="800219"/>
          </a:xfrm>
        </p:spPr>
        <p:txBody>
          <a:bodyPr/>
          <a:lstStyle/>
          <a:p>
            <a:pPr marL="0" indent="0">
              <a:buNone/>
            </a:pPr>
            <a:r>
              <a:rPr kumimoji="1" lang="en-US" altLang="ja-JP" dirty="0"/>
              <a:t>Fall Creators Update </a:t>
            </a:r>
            <a:r>
              <a:rPr kumimoji="1" lang="ja-JP" altLang="en-US" dirty="0"/>
              <a:t>で </a:t>
            </a:r>
            <a:r>
              <a:rPr kumimoji="1" lang="en-US" altLang="ja-JP" dirty="0"/>
              <a:t>Web </a:t>
            </a:r>
            <a:r>
              <a:rPr kumimoji="1" lang="ja-JP" altLang="en-US" dirty="0"/>
              <a:t>からのインストールに対応</a:t>
            </a:r>
          </a:p>
        </p:txBody>
      </p:sp>
      <p:sp>
        <p:nvSpPr>
          <p:cNvPr id="3" name="タイトル 2">
            <a:extLst>
              <a:ext uri="{FF2B5EF4-FFF2-40B4-BE49-F238E27FC236}">
                <a16:creationId xmlns:a16="http://schemas.microsoft.com/office/drawing/2014/main" id="{51F02E77-4F6D-4765-A95C-FCCAB28897AE}"/>
              </a:ext>
            </a:extLst>
          </p:cNvPr>
          <p:cNvSpPr>
            <a:spLocks noGrp="1"/>
          </p:cNvSpPr>
          <p:nvPr>
            <p:ph type="title"/>
          </p:nvPr>
        </p:nvSpPr>
        <p:spPr/>
        <p:txBody>
          <a:bodyPr/>
          <a:lstStyle/>
          <a:p>
            <a:r>
              <a:rPr kumimoji="1" lang="ja-JP" altLang="en-US" dirty="0"/>
              <a:t>サイドローディング</a:t>
            </a:r>
          </a:p>
        </p:txBody>
      </p:sp>
      <p:grpSp>
        <p:nvGrpSpPr>
          <p:cNvPr id="13" name="グループ化 12">
            <a:extLst>
              <a:ext uri="{FF2B5EF4-FFF2-40B4-BE49-F238E27FC236}">
                <a16:creationId xmlns:a16="http://schemas.microsoft.com/office/drawing/2014/main" id="{756AEFAE-2253-42AC-AC4B-24DCF8D1F6C6}"/>
              </a:ext>
            </a:extLst>
          </p:cNvPr>
          <p:cNvGrpSpPr/>
          <p:nvPr/>
        </p:nvGrpSpPr>
        <p:grpSpPr>
          <a:xfrm>
            <a:off x="619265" y="2013069"/>
            <a:ext cx="11817210" cy="4048986"/>
            <a:chOff x="-159965" y="2013069"/>
            <a:chExt cx="11817210" cy="4048986"/>
          </a:xfrm>
        </p:grpSpPr>
        <p:sp>
          <p:nvSpPr>
            <p:cNvPr id="5" name="テキスト ボックス 4">
              <a:extLst>
                <a:ext uri="{FF2B5EF4-FFF2-40B4-BE49-F238E27FC236}">
                  <a16:creationId xmlns:a16="http://schemas.microsoft.com/office/drawing/2014/main" id="{6934C6C3-AFF4-4EF2-8BF4-362140D183A1}"/>
                </a:ext>
              </a:extLst>
            </p:cNvPr>
            <p:cNvSpPr txBox="1"/>
            <p:nvPr/>
          </p:nvSpPr>
          <p:spPr>
            <a:xfrm>
              <a:off x="-159965" y="4769393"/>
              <a:ext cx="3748879" cy="1292662"/>
            </a:xfrm>
            <a:prstGeom prst="rect">
              <a:avLst/>
            </a:prstGeom>
            <a:noFill/>
          </p:spPr>
          <p:txBody>
            <a:bodyPr wrap="square" lIns="182880" tIns="146304" rIns="182880" bIns="146304" rtlCol="0">
              <a:spAutoFit/>
            </a:bodyPr>
            <a:lstStyle/>
            <a:p>
              <a:pPr algn="ctr">
                <a:lnSpc>
                  <a:spcPct val="90000"/>
                </a:lnSpc>
                <a:spcAft>
                  <a:spcPts val="600"/>
                </a:spcAft>
              </a:pPr>
              <a:r>
                <a:rPr kumimoji="1" lang="ja-JP" altLang="en-US" sz="2400" dirty="0">
                  <a:gradFill>
                    <a:gsLst>
                      <a:gs pos="2917">
                        <a:schemeClr val="tx1"/>
                      </a:gs>
                      <a:gs pos="30000">
                        <a:schemeClr val="tx1"/>
                      </a:gs>
                    </a:gsLst>
                    <a:lin ang="5400000" scaled="0"/>
                  </a:gradFill>
                </a:rPr>
                <a:t>インストールする</a:t>
              </a:r>
              <a:br>
                <a:rPr kumimoji="1" lang="en-US" altLang="ja-JP" sz="2400" dirty="0">
                  <a:gradFill>
                    <a:gsLst>
                      <a:gs pos="2917">
                        <a:schemeClr val="tx1"/>
                      </a:gs>
                      <a:gs pos="30000">
                        <a:schemeClr val="tx1"/>
                      </a:gs>
                    </a:gsLst>
                    <a:lin ang="5400000" scaled="0"/>
                  </a:gradFill>
                </a:rPr>
              </a:br>
              <a:r>
                <a:rPr kumimoji="1" lang="ja-JP" altLang="en-US" sz="2400" dirty="0">
                  <a:gradFill>
                    <a:gsLst>
                      <a:gs pos="2917">
                        <a:schemeClr val="tx1"/>
                      </a:gs>
                      <a:gs pos="30000">
                        <a:schemeClr val="tx1"/>
                      </a:gs>
                    </a:gsLst>
                    <a:lin ang="5400000" scaled="0"/>
                  </a:gradFill>
                </a:rPr>
                <a:t>パッケージなどを定義した</a:t>
              </a:r>
              <a:br>
                <a:rPr kumimoji="1" lang="en-US" altLang="ja-JP" sz="2400" dirty="0">
                  <a:gradFill>
                    <a:gsLst>
                      <a:gs pos="2917">
                        <a:schemeClr val="tx1"/>
                      </a:gs>
                      <a:gs pos="30000">
                        <a:schemeClr val="tx1"/>
                      </a:gs>
                    </a:gsLst>
                    <a:lin ang="5400000" scaled="0"/>
                  </a:gradFill>
                </a:rPr>
              </a:br>
              <a:r>
                <a:rPr kumimoji="1" lang="en-US" altLang="ja-JP" sz="2400" dirty="0">
                  <a:gradFill>
                    <a:gsLst>
                      <a:gs pos="2917">
                        <a:schemeClr val="tx1"/>
                      </a:gs>
                      <a:gs pos="30000">
                        <a:schemeClr val="tx1"/>
                      </a:gs>
                    </a:gsLst>
                    <a:lin ang="5400000" scaled="0"/>
                  </a:gradFill>
                </a:rPr>
                <a:t>XML </a:t>
              </a:r>
              <a:r>
                <a:rPr kumimoji="1" lang="ja-JP" altLang="en-US" sz="2400" dirty="0">
                  <a:gradFill>
                    <a:gsLst>
                      <a:gs pos="2917">
                        <a:schemeClr val="tx1"/>
                      </a:gs>
                      <a:gs pos="30000">
                        <a:schemeClr val="tx1"/>
                      </a:gs>
                    </a:gsLst>
                    <a:lin ang="5400000" scaled="0"/>
                  </a:gradFill>
                </a:rPr>
                <a:t>ファイル </a:t>
              </a:r>
              <a:r>
                <a:rPr kumimoji="1" lang="en-US" altLang="ja-JP" sz="2400" dirty="0">
                  <a:gradFill>
                    <a:gsLst>
                      <a:gs pos="2917">
                        <a:schemeClr val="tx1"/>
                      </a:gs>
                      <a:gs pos="30000">
                        <a:schemeClr val="tx1"/>
                      </a:gs>
                    </a:gsLst>
                    <a:lin ang="5400000" scaled="0"/>
                  </a:gradFill>
                </a:rPr>
                <a:t>or </a:t>
              </a:r>
              <a:r>
                <a:rPr kumimoji="1" lang="ja-JP" altLang="en-US" sz="2400" dirty="0">
                  <a:gradFill>
                    <a:gsLst>
                      <a:gs pos="2917">
                        <a:schemeClr val="tx1"/>
                      </a:gs>
                      <a:gs pos="30000">
                        <a:schemeClr val="tx1"/>
                      </a:gs>
                    </a:gsLst>
                    <a:lin ang="5400000" scaled="0"/>
                  </a:gradFill>
                </a:rPr>
                <a:t>パッケージ</a:t>
              </a:r>
            </a:p>
          </p:txBody>
        </p:sp>
        <p:grpSp>
          <p:nvGrpSpPr>
            <p:cNvPr id="12" name="グループ化 11">
              <a:extLst>
                <a:ext uri="{FF2B5EF4-FFF2-40B4-BE49-F238E27FC236}">
                  <a16:creationId xmlns:a16="http://schemas.microsoft.com/office/drawing/2014/main" id="{7D5FBD0C-42BD-4F5B-9008-36DCB400EBA7}"/>
                </a:ext>
              </a:extLst>
            </p:cNvPr>
            <p:cNvGrpSpPr/>
            <p:nvPr/>
          </p:nvGrpSpPr>
          <p:grpSpPr>
            <a:xfrm>
              <a:off x="370313" y="2013069"/>
              <a:ext cx="11286932" cy="3768606"/>
              <a:chOff x="370313" y="2013069"/>
              <a:chExt cx="11286932" cy="3768606"/>
            </a:xfrm>
          </p:grpSpPr>
          <p:pic>
            <p:nvPicPr>
              <p:cNvPr id="4" name="図 3">
                <a:extLst>
                  <a:ext uri="{FF2B5EF4-FFF2-40B4-BE49-F238E27FC236}">
                    <a16:creationId xmlns:a16="http://schemas.microsoft.com/office/drawing/2014/main" id="{C309BA5B-109B-4874-B00E-E3D2AA13FEC1}"/>
                  </a:ext>
                </a:extLst>
              </p:cNvPr>
              <p:cNvPicPr>
                <a:picLocks noChangeAspect="1"/>
              </p:cNvPicPr>
              <p:nvPr/>
            </p:nvPicPr>
            <p:blipFill>
              <a:blip r:embed="rId2"/>
              <a:stretch>
                <a:fillRect/>
              </a:stretch>
            </p:blipFill>
            <p:spPr>
              <a:xfrm>
                <a:off x="370313" y="2013069"/>
                <a:ext cx="2705100" cy="2752725"/>
              </a:xfrm>
              <a:prstGeom prst="rect">
                <a:avLst/>
              </a:prstGeom>
            </p:spPr>
          </p:pic>
          <p:pic>
            <p:nvPicPr>
              <p:cNvPr id="7" name="図 6">
                <a:extLst>
                  <a:ext uri="{FF2B5EF4-FFF2-40B4-BE49-F238E27FC236}">
                    <a16:creationId xmlns:a16="http://schemas.microsoft.com/office/drawing/2014/main" id="{80F4A95F-B022-4FD5-995B-9240189E0004}"/>
                  </a:ext>
                </a:extLst>
              </p:cNvPr>
              <p:cNvPicPr>
                <a:picLocks noChangeAspect="1"/>
              </p:cNvPicPr>
              <p:nvPr/>
            </p:nvPicPr>
            <p:blipFill>
              <a:blip r:embed="rId3"/>
              <a:stretch>
                <a:fillRect/>
              </a:stretch>
            </p:blipFill>
            <p:spPr>
              <a:xfrm>
                <a:off x="6444244" y="2013069"/>
                <a:ext cx="2076450" cy="2847975"/>
              </a:xfrm>
              <a:prstGeom prst="rect">
                <a:avLst/>
              </a:prstGeom>
            </p:spPr>
          </p:pic>
          <p:sp>
            <p:nvSpPr>
              <p:cNvPr id="8" name="テキスト ボックス 7">
                <a:extLst>
                  <a:ext uri="{FF2B5EF4-FFF2-40B4-BE49-F238E27FC236}">
                    <a16:creationId xmlns:a16="http://schemas.microsoft.com/office/drawing/2014/main" id="{87550C2C-9864-4BF2-A42B-7237FF821CAC}"/>
                  </a:ext>
                </a:extLst>
              </p:cNvPr>
              <p:cNvSpPr txBox="1"/>
              <p:nvPr/>
            </p:nvSpPr>
            <p:spPr>
              <a:xfrm>
                <a:off x="3868110" y="4821412"/>
                <a:ext cx="7789135" cy="960263"/>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altLang="ja-JP" sz="2400" dirty="0"/>
                  <a:t>Web </a:t>
                </a:r>
                <a:r>
                  <a:rPr lang="ja-JP" altLang="en-US" sz="2400" dirty="0"/>
                  <a:t>ページ</a:t>
                </a:r>
                <a:endParaRPr lang="en-US" altLang="ja-JP" sz="2400" dirty="0"/>
              </a:p>
              <a:p>
                <a:pPr algn="ctr" defTabSz="932472" fontAlgn="base">
                  <a:lnSpc>
                    <a:spcPct val="90000"/>
                  </a:lnSpc>
                  <a:spcBef>
                    <a:spcPct val="0"/>
                  </a:spcBef>
                  <a:spcAft>
                    <a:spcPct val="0"/>
                  </a:spcAft>
                </a:pPr>
                <a:r>
                  <a:rPr lang="en-US" altLang="ja-JP" sz="2400" dirty="0" err="1"/>
                  <a:t>ms-appinstaller</a:t>
                </a:r>
                <a:r>
                  <a:rPr lang="en-US" altLang="ja-JP" sz="2400" dirty="0"/>
                  <a:t>:?source=</a:t>
                </a:r>
                <a:r>
                  <a:rPr kumimoji="1" lang="en-US" altLang="ja-JP" sz="2400" dirty="0" err="1">
                    <a:cs typeface="Segoe UI" pitchFamily="34" charset="0"/>
                  </a:rPr>
                  <a:t>appinstaller</a:t>
                </a:r>
                <a:r>
                  <a:rPr kumimoji="1" lang="ja-JP" altLang="en-US" sz="2400" dirty="0">
                    <a:cs typeface="Segoe UI" pitchFamily="34" charset="0"/>
                  </a:rPr>
                  <a:t>やパッケージへのパス</a:t>
                </a:r>
                <a:endParaRPr lang="en-US" altLang="ja-JP" sz="2400" dirty="0"/>
              </a:p>
            </p:txBody>
          </p:sp>
          <p:grpSp>
            <p:nvGrpSpPr>
              <p:cNvPr id="9" name="Group 16">
                <a:extLst>
                  <a:ext uri="{FF2B5EF4-FFF2-40B4-BE49-F238E27FC236}">
                    <a16:creationId xmlns:a16="http://schemas.microsoft.com/office/drawing/2014/main" id="{15D4010D-7B94-49BA-AF53-7E2191769F52}"/>
                  </a:ext>
                </a:extLst>
              </p:cNvPr>
              <p:cNvGrpSpPr/>
              <p:nvPr/>
            </p:nvGrpSpPr>
            <p:grpSpPr>
              <a:xfrm>
                <a:off x="4275699" y="3199791"/>
                <a:ext cx="413524" cy="434898"/>
                <a:chOff x="9583544" y="2642839"/>
                <a:chExt cx="637478" cy="719254"/>
              </a:xfrm>
            </p:grpSpPr>
            <p:cxnSp>
              <p:nvCxnSpPr>
                <p:cNvPr id="10" name="Straight Connector 13">
                  <a:extLst>
                    <a:ext uri="{FF2B5EF4-FFF2-40B4-BE49-F238E27FC236}">
                      <a16:creationId xmlns:a16="http://schemas.microsoft.com/office/drawing/2014/main" id="{2FB17616-14F2-4C0C-93F6-836362D9A339}"/>
                    </a:ext>
                  </a:extLst>
                </p:cNvPr>
                <p:cNvCxnSpPr/>
                <p:nvPr/>
              </p:nvCxnSpPr>
              <p:spPr>
                <a:xfrm>
                  <a:off x="9902283" y="2642839"/>
                  <a:ext cx="0" cy="719254"/>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4">
                  <a:extLst>
                    <a:ext uri="{FF2B5EF4-FFF2-40B4-BE49-F238E27FC236}">
                      <a16:creationId xmlns:a16="http://schemas.microsoft.com/office/drawing/2014/main" id="{8C96A043-F25B-45F1-B62F-F2E5557A64B7}"/>
                    </a:ext>
                  </a:extLst>
                </p:cNvPr>
                <p:cNvCxnSpPr>
                  <a:cxnSpLocks/>
                </p:cNvCxnSpPr>
                <p:nvPr/>
              </p:nvCxnSpPr>
              <p:spPr>
                <a:xfrm flipH="1">
                  <a:off x="9583544" y="3002466"/>
                  <a:ext cx="637478" cy="0"/>
                </a:xfrm>
                <a:prstGeom prst="line">
                  <a:avLst/>
                </a:prstGeom>
                <a:ln w="762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5816308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76323E1-1811-4874-8F94-9A6DCEBE2E70}"/>
              </a:ext>
            </a:extLst>
          </p:cNvPr>
          <p:cNvSpPr>
            <a:spLocks noGrp="1"/>
          </p:cNvSpPr>
          <p:nvPr>
            <p:ph type="title"/>
          </p:nvPr>
        </p:nvSpPr>
        <p:spPr/>
        <p:txBody>
          <a:bodyPr/>
          <a:lstStyle/>
          <a:p>
            <a:r>
              <a:rPr kumimoji="1" lang="en-US" altLang="ja-JP" dirty="0"/>
              <a:t>Web </a:t>
            </a:r>
            <a:r>
              <a:rPr kumimoji="1" lang="ja-JP" altLang="en-US" dirty="0"/>
              <a:t>からのインストール</a:t>
            </a:r>
          </a:p>
        </p:txBody>
      </p:sp>
      <p:sp>
        <p:nvSpPr>
          <p:cNvPr id="5" name="テキスト プレースホルダー 4">
            <a:extLst>
              <a:ext uri="{FF2B5EF4-FFF2-40B4-BE49-F238E27FC236}">
                <a16:creationId xmlns:a16="http://schemas.microsoft.com/office/drawing/2014/main" id="{C83DE560-4F64-4A69-A3EC-43D0F39F32DC}"/>
              </a:ext>
            </a:extLst>
          </p:cNvPr>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735371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578EB481-CBD6-4577-8B4A-0B3CABBAB8DD}"/>
              </a:ext>
            </a:extLst>
          </p:cNvPr>
          <p:cNvSpPr>
            <a:spLocks noGrp="1"/>
          </p:cNvSpPr>
          <p:nvPr>
            <p:ph type="body" sz="quarter" idx="10"/>
          </p:nvPr>
        </p:nvSpPr>
        <p:spPr>
          <a:xfrm>
            <a:off x="274638" y="1212850"/>
            <a:ext cx="11887200" cy="3385542"/>
          </a:xfrm>
        </p:spPr>
        <p:txBody>
          <a:bodyPr/>
          <a:lstStyle/>
          <a:p>
            <a:pPr marL="0" indent="0">
              <a:buNone/>
            </a:pPr>
            <a:r>
              <a:rPr kumimoji="1" lang="ja-JP" altLang="en-US" dirty="0"/>
              <a:t>配布方法は以下の </a:t>
            </a:r>
            <a:r>
              <a:rPr kumimoji="1" lang="en-US" altLang="ja-JP" dirty="0"/>
              <a:t>3 </a:t>
            </a:r>
            <a:r>
              <a:rPr kumimoji="1" lang="ja-JP" altLang="en-US" dirty="0"/>
              <a:t>通り</a:t>
            </a:r>
            <a:endParaRPr kumimoji="1" lang="en-US" altLang="ja-JP" dirty="0"/>
          </a:p>
          <a:p>
            <a:r>
              <a:rPr kumimoji="1" lang="en-US" altLang="ja-JP" dirty="0"/>
              <a:t>Microsoft</a:t>
            </a:r>
            <a:r>
              <a:rPr kumimoji="1" lang="ja-JP" altLang="en-US" dirty="0"/>
              <a:t> ストア</a:t>
            </a:r>
            <a:endParaRPr kumimoji="1" lang="en-US" altLang="ja-JP" dirty="0"/>
          </a:p>
          <a:p>
            <a:r>
              <a:rPr lang="ja-JP" altLang="en-US" dirty="0"/>
              <a:t>ビジネス向け </a:t>
            </a:r>
            <a:r>
              <a:rPr lang="en-US" altLang="ja-JP" dirty="0"/>
              <a:t>Microsoft Store</a:t>
            </a:r>
          </a:p>
          <a:p>
            <a:r>
              <a:rPr kumimoji="1" lang="ja-JP" altLang="en-US" dirty="0"/>
              <a:t>サイドローディング</a:t>
            </a:r>
            <a:endParaRPr lang="en-US" altLang="ja-JP" dirty="0"/>
          </a:p>
          <a:p>
            <a:pPr lvl="1"/>
            <a:r>
              <a:rPr kumimoji="1" lang="ja-JP" altLang="en-US" dirty="0"/>
              <a:t>かなり改善されてきています</a:t>
            </a:r>
            <a:endParaRPr kumimoji="1" lang="en-US" altLang="ja-JP" dirty="0"/>
          </a:p>
        </p:txBody>
      </p:sp>
      <p:sp>
        <p:nvSpPr>
          <p:cNvPr id="3" name="タイトル 2">
            <a:extLst>
              <a:ext uri="{FF2B5EF4-FFF2-40B4-BE49-F238E27FC236}">
                <a16:creationId xmlns:a16="http://schemas.microsoft.com/office/drawing/2014/main" id="{7BC9740D-B99B-4795-919F-432E85F632A8}"/>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19153306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49ED-7821-4235-83D5-727B811BCD3E}"/>
              </a:ext>
            </a:extLst>
          </p:cNvPr>
          <p:cNvSpPr>
            <a:spLocks noGrp="1"/>
          </p:cNvSpPr>
          <p:nvPr>
            <p:ph type="title"/>
          </p:nvPr>
        </p:nvSpPr>
        <p:spPr/>
        <p:txBody>
          <a:bodyPr/>
          <a:lstStyle/>
          <a:p>
            <a:r>
              <a:rPr kumimoji="1" lang="ja-JP" altLang="en-US" dirty="0"/>
              <a:t>はじめに</a:t>
            </a:r>
          </a:p>
        </p:txBody>
      </p:sp>
    </p:spTree>
    <p:extLst>
      <p:ext uri="{BB962C8B-B14F-4D97-AF65-F5344CB8AC3E}">
        <p14:creationId xmlns:p14="http://schemas.microsoft.com/office/powerpoint/2010/main" val="36340987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33FB4-11A5-4D34-96BA-6ABA56E8473C}"/>
              </a:ext>
            </a:extLst>
          </p:cNvPr>
          <p:cNvSpPr>
            <a:spLocks noGrp="1"/>
          </p:cNvSpPr>
          <p:nvPr>
            <p:ph type="title"/>
          </p:nvPr>
        </p:nvSpPr>
        <p:spPr/>
        <p:txBody>
          <a:bodyPr/>
          <a:lstStyle/>
          <a:p>
            <a:r>
              <a:rPr kumimoji="1" lang="ja-JP" altLang="en-US" dirty="0"/>
              <a:t>まとめ</a:t>
            </a:r>
          </a:p>
        </p:txBody>
      </p:sp>
    </p:spTree>
    <p:extLst>
      <p:ext uri="{BB962C8B-B14F-4D97-AF65-F5344CB8AC3E}">
        <p14:creationId xmlns:p14="http://schemas.microsoft.com/office/powerpoint/2010/main" val="10784416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649933-15F3-42F0-AEF4-3256379F0477}"/>
              </a:ext>
            </a:extLst>
          </p:cNvPr>
          <p:cNvSpPr>
            <a:spLocks noGrp="1"/>
          </p:cNvSpPr>
          <p:nvPr>
            <p:ph type="body" sz="quarter" idx="10"/>
          </p:nvPr>
        </p:nvSpPr>
        <p:spPr>
          <a:xfrm>
            <a:off x="274638" y="1212850"/>
            <a:ext cx="11887200" cy="2877711"/>
          </a:xfrm>
        </p:spPr>
        <p:txBody>
          <a:bodyPr/>
          <a:lstStyle/>
          <a:p>
            <a:pPr marL="0" indent="0">
              <a:buNone/>
            </a:pPr>
            <a:r>
              <a:rPr kumimoji="1" lang="en-US" altLang="ja-JP" dirty="0"/>
              <a:t>UWP </a:t>
            </a:r>
            <a:r>
              <a:rPr kumimoji="1" lang="ja-JP" altLang="en-US" dirty="0"/>
              <a:t>を軸にデスクトップアプリの機能も進化中</a:t>
            </a:r>
            <a:endParaRPr kumimoji="1" lang="en-US" altLang="ja-JP" dirty="0"/>
          </a:p>
          <a:p>
            <a:r>
              <a:rPr lang="en-US" altLang="ja-JP" dirty="0"/>
              <a:t>OS </a:t>
            </a:r>
            <a:r>
              <a:rPr lang="ja-JP" altLang="en-US" dirty="0"/>
              <a:t>組み込みのコントロールの充実</a:t>
            </a:r>
            <a:endParaRPr lang="en-US" altLang="ja-JP" dirty="0"/>
          </a:p>
          <a:p>
            <a:r>
              <a:rPr lang="en-US" altLang="ja-JP" dirty="0"/>
              <a:t>Project</a:t>
            </a:r>
            <a:r>
              <a:rPr lang="ja-JP" altLang="en-US" dirty="0"/>
              <a:t> </a:t>
            </a:r>
            <a:r>
              <a:rPr lang="en-US" altLang="ja-JP" dirty="0"/>
              <a:t>Rome </a:t>
            </a:r>
            <a:r>
              <a:rPr lang="ja-JP" altLang="en-US" dirty="0"/>
              <a:t>を軸にしたクロスデバイスアプリ開発環境</a:t>
            </a:r>
            <a:endParaRPr lang="en-US" altLang="ja-JP" dirty="0"/>
          </a:p>
          <a:p>
            <a:r>
              <a:rPr lang="ja-JP" altLang="en-US" dirty="0"/>
              <a:t>ストア・ビジネスストア・サイドローディングでの配布</a:t>
            </a:r>
            <a:endParaRPr lang="en-US" altLang="ja-JP" dirty="0"/>
          </a:p>
        </p:txBody>
      </p:sp>
      <p:sp>
        <p:nvSpPr>
          <p:cNvPr id="4" name="Title 3">
            <a:extLst>
              <a:ext uri="{FF2B5EF4-FFF2-40B4-BE49-F238E27FC236}">
                <a16:creationId xmlns:a16="http://schemas.microsoft.com/office/drawing/2014/main" id="{E67C8CA7-B9B7-4159-9AF1-2FFB4DCE4BDD}"/>
              </a:ext>
            </a:extLst>
          </p:cNvPr>
          <p:cNvSpPr>
            <a:spLocks noGrp="1"/>
          </p:cNvSpPr>
          <p:nvPr>
            <p:ph type="title"/>
          </p:nvPr>
        </p:nvSpPr>
        <p:spPr/>
        <p:txBody>
          <a:bodyPr/>
          <a:lstStyle/>
          <a:p>
            <a:r>
              <a:rPr lang="ja-JP" altLang="en-US" dirty="0"/>
              <a:t>まとめ</a:t>
            </a:r>
            <a:endParaRPr kumimoji="1" lang="ja-JP" altLang="en-US" dirty="0"/>
          </a:p>
        </p:txBody>
      </p:sp>
    </p:spTree>
    <p:extLst>
      <p:ext uri="{BB962C8B-B14F-4D97-AF65-F5344CB8AC3E}">
        <p14:creationId xmlns:p14="http://schemas.microsoft.com/office/powerpoint/2010/main" val="2220930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15921168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人, ラップトップ, 室内, コンピューター が含まれている画像&#10;&#10;非常に高い精度で生成された説明">
            <a:extLst>
              <a:ext uri="{FF2B5EF4-FFF2-40B4-BE49-F238E27FC236}">
                <a16:creationId xmlns:a16="http://schemas.microsoft.com/office/drawing/2014/main" id="{4A24C223-FA0B-46C3-94BD-EB8A53D95F78}"/>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000" dirty="0">
                <a:gradFill>
                  <a:gsLst>
                    <a:gs pos="0">
                      <a:srgbClr val="FFFFFF"/>
                    </a:gs>
                    <a:gs pos="100000">
                      <a:srgbClr val="FFFFFF"/>
                    </a:gs>
                  </a:gsLst>
                  <a:lin ang="5400000" scaled="0"/>
                </a:gradFill>
                <a:ea typeface="Segoe UI" pitchFamily="34" charset="0"/>
                <a:cs typeface="Segoe UI" pitchFamily="34" charset="0"/>
              </a:rPr>
              <a:t>良い </a:t>
            </a:r>
            <a:r>
              <a:rPr kumimoji="1" lang="en-US" altLang="ja-JP" sz="6000" dirty="0">
                <a:gradFill>
                  <a:gsLst>
                    <a:gs pos="0">
                      <a:srgbClr val="FFFFFF"/>
                    </a:gs>
                    <a:gs pos="100000">
                      <a:srgbClr val="FFFFFF"/>
                    </a:gs>
                  </a:gsLst>
                  <a:lin ang="5400000" scaled="0"/>
                </a:gradFill>
                <a:ea typeface="Segoe UI" pitchFamily="34" charset="0"/>
                <a:cs typeface="Segoe UI" pitchFamily="34" charset="0"/>
              </a:rPr>
              <a:t>Windows 10 </a:t>
            </a:r>
            <a:r>
              <a:rPr kumimoji="1" lang="ja-JP" altLang="en-US" sz="6000" dirty="0">
                <a:gradFill>
                  <a:gsLst>
                    <a:gs pos="0">
                      <a:srgbClr val="FFFFFF"/>
                    </a:gs>
                    <a:gs pos="100000">
                      <a:srgbClr val="FFFFFF"/>
                    </a:gs>
                  </a:gsLst>
                  <a:lin ang="5400000" scaled="0"/>
                </a:gradFill>
                <a:ea typeface="Segoe UI" pitchFamily="34" charset="0"/>
                <a:cs typeface="Segoe UI" pitchFamily="34" charset="0"/>
              </a:rPr>
              <a:t>アプリ開発を！</a:t>
            </a:r>
          </a:p>
        </p:txBody>
      </p:sp>
    </p:spTree>
    <p:extLst>
      <p:ext uri="{BB962C8B-B14F-4D97-AF65-F5344CB8AC3E}">
        <p14:creationId xmlns:p14="http://schemas.microsoft.com/office/powerpoint/2010/main" val="38158647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人, ラップトップ, 室内, コンピューター が含まれている画像&#10;&#10;非常に高い精度で生成された説明">
            <a:extLst>
              <a:ext uri="{FF2B5EF4-FFF2-40B4-BE49-F238E27FC236}">
                <a16:creationId xmlns:a16="http://schemas.microsoft.com/office/drawing/2014/main" id="{031A2315-6D3B-4B83-B905-527575EED912}"/>
              </a:ext>
            </a:extLst>
          </p:cNvPr>
          <p:cNvPicPr>
            <a:picLocks noChangeAspect="1"/>
          </p:cNvPicPr>
          <p:nvPr/>
        </p:nvPicPr>
        <p:blipFill>
          <a:blip r:embed="rId2"/>
          <a:stretch>
            <a:fillRect/>
          </a:stretch>
        </p:blipFill>
        <p:spPr>
          <a:xfrm>
            <a:off x="2147942" y="787653"/>
            <a:ext cx="8140590" cy="5419218"/>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5400" dirty="0">
                <a:gradFill>
                  <a:gsLst>
                    <a:gs pos="0">
                      <a:srgbClr val="FFFFFF"/>
                    </a:gs>
                    <a:gs pos="100000">
                      <a:srgbClr val="FFFFFF"/>
                    </a:gs>
                  </a:gsLst>
                  <a:lin ang="5400000" scaled="0"/>
                </a:gradFill>
                <a:ea typeface="Segoe UI" pitchFamily="34" charset="0"/>
                <a:cs typeface="Segoe UI" pitchFamily="34" charset="0"/>
              </a:rPr>
              <a:t>良いクロスデバイスアプリ開発を！</a:t>
            </a:r>
          </a:p>
        </p:txBody>
      </p:sp>
    </p:spTree>
    <p:extLst>
      <p:ext uri="{BB962C8B-B14F-4D97-AF65-F5344CB8AC3E}">
        <p14:creationId xmlns:p14="http://schemas.microsoft.com/office/powerpoint/2010/main" val="28128166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0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sitting on a table&#10;&#10;Description generated with very high confidence">
            <a:extLst>
              <a:ext uri="{FF2B5EF4-FFF2-40B4-BE49-F238E27FC236}">
                <a16:creationId xmlns:a16="http://schemas.microsoft.com/office/drawing/2014/main" id="{DE1D930D-3C06-4719-953B-F8BF0068F1E8}"/>
              </a:ext>
            </a:extLst>
          </p:cNvPr>
          <p:cNvPicPr>
            <a:picLocks noChangeAspect="1"/>
          </p:cNvPicPr>
          <p:nvPr/>
        </p:nvPicPr>
        <p:blipFill>
          <a:blip r:embed="rId2"/>
          <a:stretch>
            <a:fillRect/>
          </a:stretch>
        </p:blipFill>
        <p:spPr>
          <a:xfrm>
            <a:off x="1311487" y="737215"/>
            <a:ext cx="9813500" cy="5520094"/>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最近肩身が狭い</a:t>
            </a:r>
          </a:p>
        </p:txBody>
      </p:sp>
    </p:spTree>
    <p:extLst>
      <p:ext uri="{BB962C8B-B14F-4D97-AF65-F5344CB8AC3E}">
        <p14:creationId xmlns:p14="http://schemas.microsoft.com/office/powerpoint/2010/main" val="42901265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D512C6E-F245-42FA-A76A-AFA9D0798D97}"/>
              </a:ext>
            </a:extLst>
          </p:cNvPr>
          <p:cNvPicPr>
            <a:picLocks noChangeAspect="1"/>
          </p:cNvPicPr>
          <p:nvPr/>
        </p:nvPicPr>
        <p:blipFill>
          <a:blip r:embed="rId2"/>
          <a:stretch>
            <a:fillRect/>
          </a:stretch>
        </p:blipFill>
        <p:spPr>
          <a:xfrm>
            <a:off x="2055181" y="745355"/>
            <a:ext cx="8326112" cy="5503815"/>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Web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でいいんじゃない？</a:t>
            </a:r>
          </a:p>
        </p:txBody>
      </p:sp>
    </p:spTree>
    <p:extLst>
      <p:ext uri="{BB962C8B-B14F-4D97-AF65-F5344CB8AC3E}">
        <p14:creationId xmlns:p14="http://schemas.microsoft.com/office/powerpoint/2010/main" val="2462580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generated with high confidence">
            <a:extLst>
              <a:ext uri="{FF2B5EF4-FFF2-40B4-BE49-F238E27FC236}">
                <a16:creationId xmlns:a16="http://schemas.microsoft.com/office/drawing/2014/main" id="{F207A986-F81C-4FC7-8673-1B970A2EC091}"/>
              </a:ext>
            </a:extLst>
          </p:cNvPr>
          <p:cNvPicPr>
            <a:picLocks noChangeAspect="1"/>
          </p:cNvPicPr>
          <p:nvPr/>
        </p:nvPicPr>
        <p:blipFill>
          <a:blip r:embed="rId2"/>
          <a:stretch>
            <a:fillRect/>
          </a:stretch>
        </p:blipFill>
        <p:spPr>
          <a:xfrm>
            <a:off x="3779837" y="1058862"/>
            <a:ext cx="4876800" cy="4876800"/>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2144389"/>
            <a:ext cx="12436475" cy="247616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それ </a:t>
            </a:r>
            <a:r>
              <a:rPr kumimoji="1" lang="en-US" altLang="ja-JP" sz="6600" dirty="0">
                <a:gradFill>
                  <a:gsLst>
                    <a:gs pos="0">
                      <a:srgbClr val="FFFFFF"/>
                    </a:gs>
                    <a:gs pos="100000">
                      <a:srgbClr val="FFFFFF"/>
                    </a:gs>
                  </a:gsLst>
                  <a:lin ang="5400000" scaled="0"/>
                </a:gradFill>
                <a:ea typeface="Segoe UI" pitchFamily="34" charset="0"/>
                <a:cs typeface="Segoe UI" pitchFamily="34" charset="0"/>
              </a:rPr>
              <a:t>JavaScript </a:t>
            </a: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でも出来るよ</a:t>
            </a:r>
          </a:p>
        </p:txBody>
      </p:sp>
    </p:spTree>
    <p:extLst>
      <p:ext uri="{BB962C8B-B14F-4D97-AF65-F5344CB8AC3E}">
        <p14:creationId xmlns:p14="http://schemas.microsoft.com/office/powerpoint/2010/main" val="1500944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nnis, player, sky, racket&#10;&#10;Description generated with high confidence">
            <a:extLst>
              <a:ext uri="{FF2B5EF4-FFF2-40B4-BE49-F238E27FC236}">
                <a16:creationId xmlns:a16="http://schemas.microsoft.com/office/drawing/2014/main" id="{173AE98C-D581-4526-8884-DD526A30870F}"/>
              </a:ext>
            </a:extLst>
          </p:cNvPr>
          <p:cNvPicPr>
            <a:picLocks noChangeAspect="1"/>
          </p:cNvPicPr>
          <p:nvPr/>
        </p:nvPicPr>
        <p:blipFill>
          <a:blip r:embed="rId2"/>
          <a:stretch>
            <a:fillRect/>
          </a:stretch>
        </p:blipFill>
        <p:spPr>
          <a:xfrm>
            <a:off x="599935" y="1155048"/>
            <a:ext cx="11236604" cy="4684429"/>
          </a:xfrm>
          <a:prstGeom prst="rect">
            <a:avLst/>
          </a:prstGeom>
        </p:spPr>
      </p:pic>
      <p:sp>
        <p:nvSpPr>
          <p:cNvPr id="6" name="Rectangle 5">
            <a:extLst>
              <a:ext uri="{FF2B5EF4-FFF2-40B4-BE49-F238E27FC236}">
                <a16:creationId xmlns:a16="http://schemas.microsoft.com/office/drawing/2014/main" id="{A9B820E0-A6AD-4BCA-B535-56AD34B1FDB4}"/>
              </a:ext>
            </a:extLst>
          </p:cNvPr>
          <p:cNvSpPr/>
          <p:nvPr/>
        </p:nvSpPr>
        <p:spPr bwMode="auto">
          <a:xfrm>
            <a:off x="0" y="1740217"/>
            <a:ext cx="12436475" cy="35140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では何故デスクトップアプリ</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sz="6600" dirty="0">
                <a:gradFill>
                  <a:gsLst>
                    <a:gs pos="0">
                      <a:srgbClr val="FFFFFF"/>
                    </a:gs>
                    <a:gs pos="100000">
                      <a:srgbClr val="FFFFFF"/>
                    </a:gs>
                  </a:gsLst>
                  <a:lin ang="5400000" scaled="0"/>
                </a:gradFill>
                <a:ea typeface="Segoe UI" pitchFamily="34" charset="0"/>
                <a:cs typeface="Segoe UI" pitchFamily="34" charset="0"/>
              </a:rPr>
              <a:t>を選択するのか？</a:t>
            </a:r>
            <a:endParaRPr kumimoji="1" lang="en-US" altLang="ja-JP" sz="6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229786"/>
      </p:ext>
    </p:extLst>
  </p:cSld>
  <p:clrMapOvr>
    <a:masterClrMapping/>
  </p:clrMapOvr>
  <p:transition>
    <p:fade/>
  </p:transition>
</p:sld>
</file>

<file path=ppt/theme/theme1.xml><?xml version="1.0" encoding="utf-8"?>
<a:theme xmlns:a="http://schemas.openxmlformats.org/drawingml/2006/main" name="1_5-30721_Build_2016_Template_Light">
  <a:themeElements>
    <a:clrScheme name="decode2018">
      <a:dk1>
        <a:srgbClr val="1A1A1A"/>
      </a:dk1>
      <a:lt1>
        <a:srgbClr val="FFFFFF"/>
      </a:lt1>
      <a:dk2>
        <a:srgbClr val="0D0D0D"/>
      </a:dk2>
      <a:lt2>
        <a:srgbClr val="0D0D0D"/>
      </a:lt2>
      <a:accent1>
        <a:srgbClr val="505050"/>
      </a:accent1>
      <a:accent2>
        <a:srgbClr val="E3008C"/>
      </a:accent2>
      <a:accent3>
        <a:srgbClr val="32145A"/>
      </a:accent3>
      <a:accent4>
        <a:srgbClr val="2139B5"/>
      </a:accent4>
      <a:accent5>
        <a:srgbClr val="9D9D9D"/>
      </a:accent5>
      <a:accent6>
        <a:srgbClr val="E6E6E6"/>
      </a:accent6>
      <a:hlink>
        <a:srgbClr val="00B0F0"/>
      </a:hlink>
      <a:folHlink>
        <a:srgbClr val="AA0069"/>
      </a:folHlink>
    </a:clrScheme>
    <a:fontScheme name="decode2018">
      <a:majorFont>
        <a:latin typeface="Segoe UI Light"/>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54617C35A1074F8600DC48F6875AFF" ma:contentTypeVersion="8" ma:contentTypeDescription="Create a new document." ma:contentTypeScope="" ma:versionID="2c60cf0c4fe28f10d7ce35e406b64f18">
  <xsd:schema xmlns:xsd="http://www.w3.org/2001/XMLSchema" xmlns:xs="http://www.w3.org/2001/XMLSchema" xmlns:p="http://schemas.microsoft.com/office/2006/metadata/properties" xmlns:ns2="23ce663d-78ec-4732-ad2d-a7087832c5eb" xmlns:ns3="bc0f06ff-896c-4002-857c-088f702138e7" targetNamespace="http://schemas.microsoft.com/office/2006/metadata/properties" ma:root="true" ma:fieldsID="b930faaf9ae931b98c156ac68f563f5b" ns2:_="" ns3:_="">
    <xsd:import namespace="23ce663d-78ec-4732-ad2d-a7087832c5eb"/>
    <xsd:import namespace="bc0f06ff-896c-4002-857c-088f702138e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ce663d-78ec-4732-ad2d-a7087832c5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c0f06ff-896c-4002-857c-088f702138e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ce663d-78ec-4732-ad2d-a7087832c5eb"/>
    <ds:schemaRef ds:uri="bc0f06ff-896c-4002-857c-088f702138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89B184-A50F-4AA9-8E5B-12D950BFB302}">
  <ds:schemaRefs>
    <ds:schemaRef ds:uri="23ce663d-78ec-4732-ad2d-a7087832c5eb"/>
    <ds:schemaRef ds:uri="bc0f06ff-896c-4002-857c-088f702138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5014</TotalTime>
  <Words>772</Words>
  <Application>Microsoft Office PowerPoint</Application>
  <PresentationFormat>ユーザー設定</PresentationFormat>
  <Paragraphs>188</Paragraphs>
  <Slides>55</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55</vt:i4>
      </vt:variant>
    </vt:vector>
  </HeadingPairs>
  <TitlesOfParts>
    <vt:vector size="63" baseType="lpstr">
      <vt:lpstr>ＭＳ Ｐゴシック</vt:lpstr>
      <vt:lpstr>Yu Gothic UI</vt:lpstr>
      <vt:lpstr>Arial</vt:lpstr>
      <vt:lpstr>Calibri</vt:lpstr>
      <vt:lpstr>Consolas</vt:lpstr>
      <vt:lpstr>Segoe UI</vt:lpstr>
      <vt:lpstr>Segoe UI Light</vt:lpstr>
      <vt:lpstr>1_5-30721_Build_2016_Template_Light</vt:lpstr>
      <vt:lpstr>最新 Windows 10 に最適な デスクトップアプリ開発手法ご紹介</vt:lpstr>
      <vt:lpstr>自己紹介</vt:lpstr>
      <vt:lpstr>本セッションのゴール</vt:lpstr>
      <vt:lpstr>アジェンダ</vt:lpstr>
      <vt:lpstr>はじめに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デバイス間連携</vt:lpstr>
      <vt:lpstr>PowerPoint プレゼンテーション</vt:lpstr>
      <vt:lpstr>PowerPoint プレゼンテーション</vt:lpstr>
      <vt:lpstr>UWP の開発方法</vt:lpstr>
      <vt:lpstr>UWP のコントロール</vt:lpstr>
      <vt:lpstr>マウス・タッチ・ペンに対応した各種コントロール</vt:lpstr>
      <vt:lpstr>InkCanvas / InkToolbar</vt:lpstr>
      <vt:lpstr>InkCanvas / InkToolbar</vt:lpstr>
      <vt:lpstr>DataGrid (Coming soon)</vt:lpstr>
      <vt:lpstr>DataGrid</vt:lpstr>
      <vt:lpstr>NavigationView</vt:lpstr>
      <vt:lpstr>NavigationView</vt:lpstr>
      <vt:lpstr>その他のコントロールの確認</vt:lpstr>
      <vt:lpstr>XAML Controls Gallery</vt:lpstr>
      <vt:lpstr>Compact sizing（Coming soon）</vt:lpstr>
      <vt:lpstr>まとめ</vt:lpstr>
      <vt:lpstr>見た目以外の機能</vt:lpstr>
      <vt:lpstr>Windows 10 API</vt:lpstr>
      <vt:lpstr>最近追加されている機能の傾向</vt:lpstr>
      <vt:lpstr>今回注目</vt:lpstr>
      <vt:lpstr>タイムライン</vt:lpstr>
      <vt:lpstr>タイムラインコード例</vt:lpstr>
      <vt:lpstr>AdaptiveCard</vt:lpstr>
      <vt:lpstr>タイムライン</vt:lpstr>
      <vt:lpstr>Project Rome</vt:lpstr>
      <vt:lpstr>Project Rome</vt:lpstr>
      <vt:lpstr>SDK</vt:lpstr>
      <vt:lpstr>Project Rome</vt:lpstr>
      <vt:lpstr>まとめ</vt:lpstr>
      <vt:lpstr>配布</vt:lpstr>
      <vt:lpstr>配布方法は 3 通り</vt:lpstr>
      <vt:lpstr>Microsoft ストア</vt:lpstr>
      <vt:lpstr>ビジネス向け Microsoft Store からの配布</vt:lpstr>
      <vt:lpstr>サイドローディング</vt:lpstr>
      <vt:lpstr>サイドローディング</vt:lpstr>
      <vt:lpstr>Web からのインストール</vt:lpstr>
      <vt:lpstr>まとめ</vt:lpstr>
      <vt:lpstr>まとめ</vt:lpstr>
      <vt:lpstr>まとめ</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スピーカースライド作成前の確認シート例</dc:title>
  <cp:lastModifiedBy>Kazuki Ota</cp:lastModifiedBy>
  <cp:revision>160</cp:revision>
  <dcterms:modified xsi:type="dcterms:W3CDTF">2018-05-20T12:08:32Z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0x0101003C54617C35A1074F8600DC48F6875AFF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shintak@microsoft.com</vt:lpwstr>
  </property>
  <property fmtid="{D5CDD505-2E9C-101B-9397-08002B2CF9AE}" pid="17" name="MSIP_Label_f42aa342-8706-4288-bd11-ebb85995028c_SetDate">
    <vt:lpwstr>2018-04-16T12:41:18.3352789Z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ies>
</file>